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6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7.xml" ContentType="application/vnd.openxmlformats-officedocument.theme+xml"/>
  <Override PartName="/ppt/slideLayouts/slideLayout35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740" r:id="rId1"/>
    <p:sldMasterId id="2147483739" r:id="rId2"/>
    <p:sldMasterId id="2147483700" r:id="rId3"/>
    <p:sldMasterId id="2147483708" r:id="rId4"/>
    <p:sldMasterId id="2147483716" r:id="rId5"/>
    <p:sldMasterId id="2147483732" r:id="rId6"/>
    <p:sldMasterId id="2147483724" r:id="rId7"/>
    <p:sldMasterId id="2147483685" r:id="rId8"/>
  </p:sldMasterIdLst>
  <p:notesMasterIdLst>
    <p:notesMasterId r:id="rId41"/>
  </p:notesMasterIdLst>
  <p:sldIdLst>
    <p:sldId id="357" r:id="rId9"/>
    <p:sldId id="360" r:id="rId10"/>
    <p:sldId id="362" r:id="rId11"/>
    <p:sldId id="363" r:id="rId12"/>
    <p:sldId id="368" r:id="rId13"/>
    <p:sldId id="369" r:id="rId14"/>
    <p:sldId id="384" r:id="rId15"/>
    <p:sldId id="385" r:id="rId16"/>
    <p:sldId id="387" r:id="rId17"/>
    <p:sldId id="389" r:id="rId18"/>
    <p:sldId id="420" r:id="rId19"/>
    <p:sldId id="390" r:id="rId20"/>
    <p:sldId id="417" r:id="rId21"/>
    <p:sldId id="418" r:id="rId22"/>
    <p:sldId id="423" r:id="rId23"/>
    <p:sldId id="424" r:id="rId24"/>
    <p:sldId id="425" r:id="rId25"/>
    <p:sldId id="421" r:id="rId26"/>
    <p:sldId id="422" r:id="rId27"/>
    <p:sldId id="394" r:id="rId28"/>
    <p:sldId id="403" r:id="rId29"/>
    <p:sldId id="388" r:id="rId30"/>
    <p:sldId id="428" r:id="rId31"/>
    <p:sldId id="413" r:id="rId32"/>
    <p:sldId id="373" r:id="rId33"/>
    <p:sldId id="427" r:id="rId34"/>
    <p:sldId id="397" r:id="rId35"/>
    <p:sldId id="414" r:id="rId36"/>
    <p:sldId id="412" r:id="rId37"/>
    <p:sldId id="408" r:id="rId38"/>
    <p:sldId id="430" r:id="rId39"/>
    <p:sldId id="431" r:id="rId40"/>
  </p:sldIdLst>
  <p:sldSz cx="9144000" cy="6858000" type="screen4x3"/>
  <p:notesSz cx="6794500" cy="9931400"/>
  <p:embeddedFontLst>
    <p:embeddedFont>
      <p:font typeface="ＭＳ Ｐゴシック" panose="020B0600070205080204" pitchFamily="34" charset="-128"/>
      <p:regular r:id="rId42"/>
    </p:embeddedFont>
    <p:embeddedFont>
      <p:font typeface="Caviar Dreams" panose="020B0604020202020204" charset="0"/>
      <p:regular r:id="rId43"/>
      <p:bold r:id="rId44"/>
      <p:italic r:id="rId45"/>
      <p:boldItalic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That's Font Folks!" panose="020B0604020202020204" charset="0"/>
      <p:italic r:id="rId51"/>
    </p:embeddedFont>
    <p:embeddedFont>
      <p:font typeface="Verdana" panose="020B0604030504040204" pitchFamily="34" charset="0"/>
      <p:regular r:id="rId52"/>
      <p:bold r:id="rId53"/>
      <p:italic r:id="rId54"/>
      <p:boldItalic r:id="rId5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F0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54" autoAdjust="0"/>
    <p:restoredTop sz="89770" autoAdjust="0"/>
  </p:normalViewPr>
  <p:slideViewPr>
    <p:cSldViewPr>
      <p:cViewPr varScale="1">
        <p:scale>
          <a:sx n="55" d="100"/>
          <a:sy n="55" d="100"/>
        </p:scale>
        <p:origin x="-181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7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39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font" Target="fonts/font5.fntdata"/><Relationship Id="rId59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font" Target="fonts/font8.fntdata"/><Relationship Id="rId57" Type="http://schemas.openxmlformats.org/officeDocument/2006/relationships/viewProps" Target="view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51" Type="http://schemas.openxmlformats.org/officeDocument/2006/relationships/font" Target="fonts/font10.fntdata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05FC74-85CE-4805-9085-8CC296892340}" type="datetimeFigureOut">
              <a:rPr lang="nl-BE" smtClean="0"/>
              <a:t>24/05/2016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3638" y="1241425"/>
            <a:ext cx="4467225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9963"/>
            <a:ext cx="5435600" cy="39100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FD7CC-289E-4E66-A93F-1502241B4FC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0548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FD7CC-289E-4E66-A93F-1502241B4FCD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33855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84496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025749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025749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51100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51100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5110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51100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51100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51100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46116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ChangeArrowheads="1"/>
          </p:cNvSpPr>
          <p:nvPr/>
        </p:nvSpPr>
        <p:spPr bwMode="auto">
          <a:xfrm>
            <a:off x="1587500" y="1006475"/>
            <a:ext cx="4595813" cy="34480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/>
          </a:p>
        </p:txBody>
      </p:sp>
      <p:sp>
        <p:nvSpPr>
          <p:cNvPr id="409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85863" y="4787900"/>
            <a:ext cx="5407025" cy="38258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85725" indent="-85725" eaLnBrk="1">
              <a:lnSpc>
                <a:spcPct val="93000"/>
              </a:lnSpc>
              <a:spcBef>
                <a:spcPct val="0"/>
              </a:spcBef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GB" altLang="nl-BE" dirty="0"/>
          </a:p>
        </p:txBody>
      </p:sp>
    </p:spTree>
    <p:extLst>
      <p:ext uri="{BB962C8B-B14F-4D97-AF65-F5344CB8AC3E}">
        <p14:creationId xmlns:p14="http://schemas.microsoft.com/office/powerpoint/2010/main" val="10146011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FD7CC-289E-4E66-A93F-1502241B4FCD}" type="slidenum">
              <a:rPr lang="nl-BE" smtClean="0"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94257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539359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539359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539359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25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530793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26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320279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27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265704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jdelijke aanduiding voor dia-afbeelding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5603" name="Tijdelijke aanduiding voor notiti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25604" name="Tijdelijke aanduiding voor dianumm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B49BDFEF-BC95-B744-91FA-F6E7EAFF3812}" type="slidenum">
              <a:rPr lang="nl-NL" sz="1200">
                <a:latin typeface="Calibri" charset="0"/>
              </a:rPr>
              <a:pPr eaLnBrk="1" hangingPunct="1"/>
              <a:t>28</a:t>
            </a:fld>
            <a:endParaRPr lang="nl-NL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642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jdelijke aanduiding voor dia-afbeelding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5603" name="Tijdelijke aanduiding voor notiti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25604" name="Tijdelijke aanduiding voor dianumm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B49BDFEF-BC95-B744-91FA-F6E7EAFF3812}" type="slidenum">
              <a:rPr lang="nl-NL" sz="1200">
                <a:latin typeface="Calibri" charset="0"/>
              </a:rPr>
              <a:pPr eaLnBrk="1" hangingPunct="1"/>
              <a:t>29</a:t>
            </a:fld>
            <a:endParaRPr lang="nl-NL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642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jdelijke aanduiding voor dia-afbeelding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5603" name="Tijdelijke aanduiding voor notiti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25604" name="Tijdelijke aanduiding voor dianumm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B49BDFEF-BC95-B744-91FA-F6E7EAFF3812}" type="slidenum">
              <a:rPr lang="nl-NL" sz="1200">
                <a:latin typeface="Calibri" charset="0"/>
              </a:rPr>
              <a:pPr eaLnBrk="1" hangingPunct="1"/>
              <a:t>30</a:t>
            </a:fld>
            <a:endParaRPr lang="nl-NL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64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1"/>
          <p:cNvSpPr txBox="1">
            <a:spLocks noChangeArrowheads="1"/>
          </p:cNvSpPr>
          <p:nvPr/>
        </p:nvSpPr>
        <p:spPr bwMode="auto">
          <a:xfrm>
            <a:off x="1587500" y="1006475"/>
            <a:ext cx="4595813" cy="34480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endParaRPr lang="nl-BE" altLang="nl-BE"/>
          </a:p>
        </p:txBody>
      </p:sp>
      <p:sp>
        <p:nvSpPr>
          <p:cNvPr id="4099" name="Text Box 2"/>
          <p:cNvSpPr txBox="1">
            <a:spLocks noGrp="1" noChangeArrowheads="1"/>
          </p:cNvSpPr>
          <p:nvPr>
            <p:ph type="body"/>
          </p:nvPr>
        </p:nvSpPr>
        <p:spPr>
          <a:xfrm>
            <a:off x="1185863" y="4787900"/>
            <a:ext cx="5407025" cy="3825875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marL="85725" indent="-85725" eaLnBrk="1">
              <a:lnSpc>
                <a:spcPct val="93000"/>
              </a:lnSpc>
              <a:spcBef>
                <a:spcPct val="0"/>
              </a:spcBef>
              <a:buSzPct val="45000"/>
              <a:buFont typeface="Wingdings" panose="05000000000000000000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GB" altLang="nl-BE"/>
          </a:p>
        </p:txBody>
      </p:sp>
    </p:spTree>
    <p:extLst>
      <p:ext uri="{BB962C8B-B14F-4D97-AF65-F5344CB8AC3E}">
        <p14:creationId xmlns:p14="http://schemas.microsoft.com/office/powerpoint/2010/main" val="40494829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jdelijke aanduiding voor dia-afbeelding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5603" name="Tijdelijke aanduiding voor notiti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25604" name="Tijdelijke aanduiding voor dianumm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B49BDFEF-BC95-B744-91FA-F6E7EAFF3812}" type="slidenum">
              <a:rPr lang="nl-NL" sz="1200">
                <a:latin typeface="Calibri" charset="0"/>
              </a:rPr>
              <a:pPr eaLnBrk="1" hangingPunct="1"/>
              <a:t>31</a:t>
            </a:fld>
            <a:endParaRPr lang="nl-NL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64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74663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11033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8449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5110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5854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57D08-3B22-4718-B1DD-77C8F05BEDC9}" type="slidenum">
              <a:rPr lang="nl-BE" smtClean="0"/>
              <a:pPr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0069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432117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371600" y="5410200"/>
            <a:ext cx="6705600" cy="1219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48003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3747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295399"/>
            <a:ext cx="5486400" cy="34321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1679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3657600"/>
            <a:ext cx="7086600" cy="1317625"/>
          </a:xfrm>
        </p:spPr>
        <p:txBody>
          <a:bodyPr/>
          <a:lstStyle>
            <a:lvl1pPr algn="ctr">
              <a:defRPr sz="5400" b="0">
                <a:solidFill>
                  <a:schemeClr val="bg2"/>
                </a:solidFill>
                <a:latin typeface="That's Font Folks!" pitchFamily="66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4876800"/>
            <a:ext cx="6400800" cy="76945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6412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39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295399"/>
            <a:ext cx="5486400" cy="34321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2775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3505200"/>
            <a:ext cx="7086600" cy="1317625"/>
          </a:xfrm>
        </p:spPr>
        <p:txBody>
          <a:bodyPr/>
          <a:lstStyle>
            <a:lvl1pPr algn="ctr">
              <a:defRPr sz="5400" b="0">
                <a:solidFill>
                  <a:schemeClr val="bg2"/>
                </a:solidFill>
                <a:latin typeface="That's Font Folks!" pitchFamily="66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53000"/>
            <a:ext cx="6400800" cy="76945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0876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>
            <a:lvl1pPr algn="l">
              <a:defRPr sz="4800" b="0">
                <a:solidFill>
                  <a:schemeClr val="bg1"/>
                </a:solidFill>
                <a:latin typeface="That's Font Folks!" panose="03050500040606010104" pitchFamily="66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5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86800" y="0"/>
            <a:ext cx="457200" cy="380999"/>
          </a:xfrm>
        </p:spPr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5188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2221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74688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Caviar Dreams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Caviar Dreams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5758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506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7"/>
            <a:ext cx="6705600" cy="792163"/>
          </a:xfrm>
        </p:spPr>
        <p:txBody>
          <a:bodyPr/>
          <a:lstStyle>
            <a:lvl1pPr algn="l">
              <a:defRPr sz="4800" b="1">
                <a:solidFill>
                  <a:srgbClr val="FF0000"/>
                </a:solidFill>
                <a:latin typeface="That's Font Folks!" panose="03050500040606010104" pitchFamily="66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eaLnBrk="1" latinLnBrk="0" hangingPunct="1"/>
            <a:fld id="{ACDF6120-F1F0-4C60-9FE9-39AC71A9C79D}" type="datetimeFigureOut">
              <a:rPr lang="en-US" smtClean="0"/>
              <a:pPr eaLnBrk="1" latinLnBrk="0" hangingPunct="1"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399" y="6374730"/>
            <a:ext cx="2057401" cy="365125"/>
          </a:xfrm>
          <a:prstGeom prst="rect">
            <a:avLst/>
          </a:prstGeom>
        </p:spPr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9763656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546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295399"/>
            <a:ext cx="5486400" cy="34321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2344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3505200"/>
            <a:ext cx="7086600" cy="1317625"/>
          </a:xfrm>
        </p:spPr>
        <p:txBody>
          <a:bodyPr/>
          <a:lstStyle>
            <a:lvl1pPr algn="ctr">
              <a:defRPr sz="5400" b="0">
                <a:solidFill>
                  <a:schemeClr val="bg2"/>
                </a:solidFill>
                <a:latin typeface="That's Font Folks!" pitchFamily="66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53000"/>
            <a:ext cx="6400800" cy="76945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80652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>
            <a:lvl1pPr algn="l">
              <a:defRPr sz="4800" b="0">
                <a:solidFill>
                  <a:schemeClr val="accent2"/>
                </a:solidFill>
                <a:latin typeface="That's Font Folks!" panose="03050500040606010104" pitchFamily="66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5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86800" y="0"/>
            <a:ext cx="457200" cy="380999"/>
          </a:xfrm>
        </p:spPr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211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347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74688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Caviar Dreams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Caviar Dreams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3105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836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4604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3505200"/>
            <a:ext cx="7086600" cy="1317625"/>
          </a:xfrm>
        </p:spPr>
        <p:txBody>
          <a:bodyPr/>
          <a:lstStyle>
            <a:lvl1pPr algn="ctr">
              <a:defRPr sz="5400" b="0">
                <a:solidFill>
                  <a:schemeClr val="accent2"/>
                </a:solidFill>
                <a:latin typeface="That's Font Folks!" pitchFamily="66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53000"/>
            <a:ext cx="6400800" cy="76945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7790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>
            <a:lvl1pPr algn="l">
              <a:defRPr sz="4800" b="0">
                <a:solidFill>
                  <a:schemeClr val="accent2"/>
                </a:solidFill>
                <a:latin typeface="That's Font Folks!" panose="03050500040606010104" pitchFamily="66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86800" y="0"/>
            <a:ext cx="457200" cy="380999"/>
          </a:xfrm>
        </p:spPr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0664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7468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eaLnBrk="1" latinLnBrk="0" hangingPunct="1"/>
            <a:fld id="{ACDF6120-F1F0-4C60-9FE9-39AC71A9C79D}" type="datetimeFigureOut">
              <a:rPr lang="en-US" smtClean="0"/>
              <a:pPr eaLnBrk="1" latinLnBrk="0" hangingPunct="1"/>
              <a:t>5/24/2016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A7C8D44-3667-46F6-9772-CC52308E2A7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341558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1772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74688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Caviar Dreams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Caviar Dreams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9463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4332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6416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295399"/>
            <a:ext cx="5486400" cy="34321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6155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52647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C0B9EBA-4E88-4CA2-ADC1-D4C4319FEC78}" type="datetimeFigureOut">
              <a:rPr lang="nl-BE" smtClean="0"/>
              <a:t>24/05/2016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7EA6C42-3CCD-40FD-AAC9-D66C02877ED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14840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0044" y="3886200"/>
            <a:ext cx="7086600" cy="1317625"/>
          </a:xfrm>
        </p:spPr>
        <p:txBody>
          <a:bodyPr/>
          <a:lstStyle>
            <a:lvl1pPr algn="ctr">
              <a:defRPr sz="5400" b="0">
                <a:solidFill>
                  <a:schemeClr val="bg2"/>
                </a:solidFill>
                <a:latin typeface="That's Font Folks!" pitchFamily="66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57800"/>
            <a:ext cx="6400800" cy="76945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689" y="0"/>
            <a:ext cx="9141311" cy="1371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5855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>
            <a:lvl1pPr algn="l">
              <a:defRPr sz="4800" b="0">
                <a:solidFill>
                  <a:srgbClr val="FF0000"/>
                </a:solidFill>
                <a:latin typeface="That's Font Folks!" panose="03050500040606010104" pitchFamily="66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86800" y="0"/>
            <a:ext cx="457200" cy="380999"/>
          </a:xfrm>
        </p:spPr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3995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6958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74688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Caviar Dreams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Caviar Dreams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835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48065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Relationship Id="rId9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9" Type="http://schemas.openxmlformats.org/officeDocument/2006/relationships/image" Target="../media/image4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4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theme" Target="../theme/theme7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1.xml"/><Relationship Id="rId9" Type="http://schemas.openxmlformats.org/officeDocument/2006/relationships/image" Target="../media/image6.png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ichiels\Dropbox\7Sprong PR\2015-2016\Stylesheets\Slide Background\PPT_slides_background4.png"/>
          <p:cNvPicPr>
            <a:picLocks noChangeAspect="1" noChangeArrowheads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22"/>
          <a:stretch/>
        </p:blipFill>
        <p:spPr bwMode="auto">
          <a:xfrm>
            <a:off x="19050" y="55075"/>
            <a:ext cx="9144000" cy="601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495800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210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5" r:id="rId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800" b="0" kern="1200">
          <a:solidFill>
            <a:srgbClr val="FF0000"/>
          </a:solidFill>
          <a:latin typeface="That's Font Folks!" panose="03050500040606010104" pitchFamily="66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"/>
        <a:defRPr sz="2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»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michiels\Dropbox\7Sprong PR\2015-2016\Stylesheets\Slide Background\PPT_slides_background4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0"/>
            <a:ext cx="9163050" cy="687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03034"/>
      </p:ext>
    </p:extLst>
  </p:cSld>
  <p:clrMap bg1="lt1" tx1="dk1" bg2="lt2" tx2="dk2" accent1="accent1" accent2="accent2" accent3="accent3" accent4="accent4" accent5="accent5" accent6="accent6" hlink="hlink" folHlink="folHlink"/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michiels\Dropbox\7Sprong PR\2015-2016\Stylesheets\Slide Background\PPT_slides_background2.png"/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86800" y="0"/>
            <a:ext cx="457200" cy="380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73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800" b="0" kern="1200">
          <a:solidFill>
            <a:srgbClr val="FF0000"/>
          </a:solidFill>
          <a:latin typeface="That's Font Folks!" panose="03050500040606010104" pitchFamily="66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"/>
        <a:defRPr sz="2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»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michiels\Dropbox\7Sprong PR\2015-2016\Stylesheets\Slide Background\PPT_slides_background3.pn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099" y="1"/>
            <a:ext cx="9182099" cy="688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86800" y="0"/>
            <a:ext cx="457200" cy="380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767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4" r:id="rId2"/>
    <p:sldLayoutId id="2147483715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800" b="0" kern="1200">
          <a:solidFill>
            <a:srgbClr val="FF0000"/>
          </a:solidFill>
          <a:latin typeface="That's Font Folks!" panose="03050500040606010104" pitchFamily="66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"/>
        <a:defRPr sz="2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»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michiels\Dropbox\7Sprong PR\2015-2016\Stylesheets\Slide Background\PPT_slides_background5.png"/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86800" y="0"/>
            <a:ext cx="457200" cy="380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621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800" b="0" kern="1200">
          <a:solidFill>
            <a:schemeClr val="bg1"/>
          </a:solidFill>
          <a:latin typeface="That's Font Folks!" panose="03050500040606010104" pitchFamily="66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"/>
        <a:defRPr sz="28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4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0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»"/>
        <a:defRPr sz="20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michiels\Dropbox\7Sprong PR\2015-2016\Stylesheets\Slide Background\PPT_slides_background7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86800" y="0"/>
            <a:ext cx="457200" cy="380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466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800" b="0" kern="1200">
          <a:solidFill>
            <a:schemeClr val="accent2"/>
          </a:solidFill>
          <a:latin typeface="That's Font Folks!" panose="03050500040606010104" pitchFamily="66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"/>
        <a:defRPr sz="28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4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0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»"/>
        <a:defRPr sz="20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michiels\Dropbox\7Sprong PR\2015-2016\Stylesheets\Slide Background\PPT_slides_background6.png"/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099" y="1"/>
            <a:ext cx="9182099" cy="688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86800" y="0"/>
            <a:ext cx="457200" cy="380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C8D44-3667-46F6-9772-CC52308E2A7F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640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800" b="0" kern="1200">
          <a:solidFill>
            <a:schemeClr val="accent2"/>
          </a:solidFill>
          <a:latin typeface="That's Font Folks!" panose="03050500040606010104" pitchFamily="66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"/>
        <a:defRPr sz="28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4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0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»"/>
        <a:defRPr sz="2000" kern="1200">
          <a:solidFill>
            <a:schemeClr val="bg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0271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3600" b="0" kern="1200">
          <a:solidFill>
            <a:schemeClr val="bg1"/>
          </a:solidFill>
          <a:latin typeface="Caviar Dreams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"/>
        <a:defRPr sz="3200" kern="1200">
          <a:solidFill>
            <a:schemeClr val="tx1"/>
          </a:solidFill>
          <a:latin typeface="Caviar Dreams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Caviar Dreams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Caviar Dreams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Caviar Dreams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Caviar Dreams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838200"/>
            <a:ext cx="7772400" cy="1470025"/>
          </a:xfrm>
        </p:spPr>
        <p:txBody>
          <a:bodyPr/>
          <a:lstStyle/>
          <a:p>
            <a:r>
              <a:rPr lang="en-US" noProof="0" dirty="0" smtClean="0"/>
              <a:t>Increasing  transparency  </a:t>
            </a:r>
            <a:br>
              <a:rPr lang="en-US" noProof="0" dirty="0" smtClean="0"/>
            </a:br>
            <a:r>
              <a:rPr lang="en-US" noProof="0" dirty="0" smtClean="0"/>
              <a:t>through  a multiverse  analysis</a:t>
            </a:r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533400" y="2895600"/>
            <a:ext cx="7239000" cy="35814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1600" noProof="0" dirty="0" smtClean="0">
              <a:latin typeface="+mn-lt"/>
            </a:endParaRPr>
          </a:p>
          <a:p>
            <a:endParaRPr lang="en-US" sz="1600" noProof="0" dirty="0" smtClean="0">
              <a:latin typeface="+mn-lt"/>
            </a:endParaRPr>
          </a:p>
          <a:p>
            <a:pPr marL="0" indent="0">
              <a:buNone/>
            </a:pPr>
            <a:r>
              <a:rPr lang="en-US" sz="1600" dirty="0">
                <a:latin typeface="+mn-lt"/>
              </a:rPr>
              <a:t>Steegen, S., Tuerlinckx, F., </a:t>
            </a:r>
            <a:r>
              <a:rPr lang="en-US" sz="1600" dirty="0" err="1">
                <a:latin typeface="+mn-lt"/>
              </a:rPr>
              <a:t>Gelman</a:t>
            </a:r>
            <a:r>
              <a:rPr lang="en-US" sz="1600" dirty="0">
                <a:latin typeface="+mn-lt"/>
              </a:rPr>
              <a:t>, A., &amp; </a:t>
            </a:r>
            <a:r>
              <a:rPr lang="en-US" sz="1600" dirty="0" err="1">
                <a:latin typeface="+mn-lt"/>
              </a:rPr>
              <a:t>Vanpaemel</a:t>
            </a:r>
            <a:r>
              <a:rPr lang="en-US" sz="1600" dirty="0">
                <a:latin typeface="+mn-lt"/>
              </a:rPr>
              <a:t>, W. </a:t>
            </a:r>
            <a:r>
              <a:rPr lang="en-US" sz="1600" dirty="0" smtClean="0">
                <a:latin typeface="+mn-lt"/>
              </a:rPr>
              <a:t>(in press). </a:t>
            </a:r>
            <a:r>
              <a:rPr lang="en-US" sz="1600" dirty="0">
                <a:latin typeface="+mn-lt"/>
              </a:rPr>
              <a:t>Increasing</a:t>
            </a:r>
          </a:p>
          <a:p>
            <a:pPr marL="0" indent="0">
              <a:buNone/>
            </a:pPr>
            <a:r>
              <a:rPr lang="en-US" sz="1600" dirty="0">
                <a:latin typeface="+mn-lt"/>
              </a:rPr>
              <a:t>transparency through a multiverse analysis. </a:t>
            </a:r>
            <a:r>
              <a:rPr lang="en-US" sz="1600" i="1" dirty="0">
                <a:latin typeface="+mn-lt"/>
              </a:rPr>
              <a:t>Perspectives on Psychological Science</a:t>
            </a:r>
            <a:r>
              <a:rPr lang="en-US" sz="1600" i="1" dirty="0" smtClean="0">
                <a:latin typeface="+mn-lt"/>
              </a:rPr>
              <a:t>.</a:t>
            </a:r>
          </a:p>
          <a:p>
            <a:pPr marL="0" indent="0">
              <a:buNone/>
            </a:pPr>
            <a:endParaRPr lang="en-US" sz="1600" noProof="0" dirty="0" smtClean="0">
              <a:latin typeface="+mn-lt"/>
            </a:endParaRPr>
          </a:p>
          <a:p>
            <a:pPr marL="0" indent="0">
              <a:buNone/>
            </a:pPr>
            <a:r>
              <a:rPr lang="en-US" sz="1600" dirty="0" smtClean="0">
                <a:latin typeface="+mn-lt"/>
              </a:rPr>
              <a:t>NRIN </a:t>
            </a:r>
            <a:r>
              <a:rPr lang="en-US" sz="1600" dirty="0">
                <a:latin typeface="+mn-lt"/>
              </a:rPr>
              <a:t>Research Conference</a:t>
            </a:r>
          </a:p>
          <a:p>
            <a:pPr marL="0" indent="0">
              <a:buNone/>
            </a:pPr>
            <a:r>
              <a:rPr lang="en-US" sz="1600" dirty="0">
                <a:latin typeface="+mn-lt"/>
              </a:rPr>
              <a:t>may 25th 2016, </a:t>
            </a:r>
            <a:r>
              <a:rPr lang="en-US" sz="1600" dirty="0">
                <a:latin typeface="+mn-lt"/>
              </a:rPr>
              <a:t>A</a:t>
            </a:r>
            <a:r>
              <a:rPr lang="en-US" sz="1600" dirty="0" smtClean="0">
                <a:latin typeface="+mn-lt"/>
              </a:rPr>
              <a:t>msterdam</a:t>
            </a:r>
            <a:endParaRPr lang="en-US" sz="1600" dirty="0">
              <a:latin typeface="+mn-lt"/>
            </a:endParaRPr>
          </a:p>
          <a:p>
            <a:pPr marL="0" indent="0">
              <a:buNone/>
            </a:pPr>
            <a:endParaRPr lang="en-US" sz="1600" noProof="0" dirty="0" smtClean="0">
              <a:latin typeface="+mn-lt"/>
            </a:endParaRPr>
          </a:p>
          <a:p>
            <a:pPr marL="0" indent="0">
              <a:buNone/>
            </a:pPr>
            <a:endParaRPr lang="en-US" sz="1600" dirty="0">
              <a:latin typeface="+mn-lt"/>
            </a:endParaRPr>
          </a:p>
          <a:p>
            <a:pPr marL="0" indent="0">
              <a:buNone/>
            </a:pPr>
            <a:r>
              <a:rPr lang="nl-BE" sz="1600" dirty="0">
                <a:latin typeface="+mn-lt"/>
              </a:rPr>
              <a:t>wolf </a:t>
            </a:r>
            <a:r>
              <a:rPr lang="nl-BE" sz="1600" dirty="0" err="1" smtClean="0">
                <a:latin typeface="+mn-lt"/>
              </a:rPr>
              <a:t>vanpaemel</a:t>
            </a:r>
            <a:r>
              <a:rPr lang="nl-BE" sz="1600" dirty="0" smtClean="0">
                <a:latin typeface="+mn-lt"/>
              </a:rPr>
              <a:t> 	</a:t>
            </a:r>
            <a:r>
              <a:rPr lang="nl-BE" sz="1600" dirty="0" err="1" smtClean="0">
                <a:latin typeface="+mn-lt"/>
              </a:rPr>
              <a:t>university</a:t>
            </a:r>
            <a:r>
              <a:rPr lang="nl-BE" sz="1600" dirty="0" smtClean="0">
                <a:latin typeface="+mn-lt"/>
              </a:rPr>
              <a:t> </a:t>
            </a:r>
            <a:r>
              <a:rPr lang="nl-BE" sz="1600" dirty="0">
                <a:latin typeface="+mn-lt"/>
              </a:rPr>
              <a:t>of </a:t>
            </a:r>
            <a:r>
              <a:rPr lang="nl-BE" sz="1600" dirty="0" err="1" smtClean="0">
                <a:latin typeface="+mn-lt"/>
              </a:rPr>
              <a:t>leuven</a:t>
            </a:r>
            <a:r>
              <a:rPr lang="nl-BE" sz="1600" dirty="0" smtClean="0">
                <a:latin typeface="+mn-lt"/>
              </a:rPr>
              <a:t>	           wolf.vanpaemel@kuleuven.be</a:t>
            </a:r>
            <a:endParaRPr lang="nl-BE" sz="1600" dirty="0">
              <a:latin typeface="+mn-lt"/>
            </a:endParaRPr>
          </a:p>
          <a:p>
            <a:pPr marL="0" indent="0">
              <a:buNone/>
            </a:pPr>
            <a:endParaRPr lang="en-US" sz="1600" noProof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4918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noProof="0" dirty="0" smtClean="0"/>
              <a:t>other  reasonable data  sets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latin typeface="+mn-lt"/>
                <a:sym typeface="Wingdings" panose="05000000000000000000" pitchFamily="2" charset="2"/>
              </a:rPr>
              <a:t>these 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choices 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seem reasonable</a:t>
            </a: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r>
              <a:rPr lang="en-US" sz="2000" dirty="0" smtClean="0">
                <a:latin typeface="+mn-lt"/>
                <a:sym typeface="Wingdings" panose="05000000000000000000" pitchFamily="2" charset="2"/>
              </a:rPr>
              <a:t>but 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other 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data construction choices 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are reasonable 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too</a:t>
            </a:r>
          </a:p>
          <a:p>
            <a:endParaRPr lang="en-US" sz="200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dirty="0">
                <a:latin typeface="+mn-lt"/>
                <a:sym typeface="Wingdings" panose="05000000000000000000" pitchFamily="2" charset="2"/>
              </a:rPr>
              <a:t>in data construction there are often many 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researcher degrees 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of freedom 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(</a:t>
            </a:r>
            <a:r>
              <a:rPr lang="en-US" sz="2000" dirty="0" err="1" smtClean="0">
                <a:latin typeface="+mn-lt"/>
                <a:sym typeface="Wingdings" panose="05000000000000000000" pitchFamily="2" charset="2"/>
              </a:rPr>
              <a:t>simmons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, 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nelson 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&amp; </a:t>
            </a:r>
            <a:r>
              <a:rPr lang="en-US" sz="2000" dirty="0" err="1" smtClean="0">
                <a:latin typeface="+mn-lt"/>
                <a:sym typeface="Wingdings" panose="05000000000000000000" pitchFamily="2" charset="2"/>
              </a:rPr>
              <a:t>simonsohn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, 2011)</a:t>
            </a:r>
          </a:p>
          <a:p>
            <a:endParaRPr lang="en-US" sz="2000" dirty="0" smtClean="0"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0151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dirty="0">
                <a:latin typeface="+mn-lt"/>
                <a:sym typeface="Wingdings" panose="05000000000000000000" pitchFamily="2" charset="2"/>
              </a:rPr>
              <a:t>t</a:t>
            </a:r>
            <a:r>
              <a:rPr lang="en-US" sz="2000" noProof="0" dirty="0" err="1" smtClean="0">
                <a:latin typeface="+mn-lt"/>
                <a:sym typeface="Wingdings" panose="05000000000000000000" pitchFamily="2" charset="2"/>
              </a:rPr>
              <a:t>ranslating</a:t>
            </a: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relationship status?</a:t>
            </a: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answer to </a:t>
            </a:r>
            <a:r>
              <a:rPr lang="en-US" sz="2000" noProof="0" dirty="0" smtClean="0">
                <a:latin typeface="+mn-lt"/>
              </a:rPr>
              <a:t>“what is your current romantic relationship status?” 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C00000"/>
                </a:solidFill>
                <a:latin typeface="+mn-lt"/>
              </a:rPr>
              <a:t>(1) </a:t>
            </a:r>
            <a:r>
              <a:rPr lang="en-US" sz="1600" i="1" noProof="0" dirty="0" smtClean="0">
                <a:solidFill>
                  <a:srgbClr val="C00000"/>
                </a:solidFill>
                <a:latin typeface="+mn-lt"/>
              </a:rPr>
              <a:t>not dating/romantically involved with anyone		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C00000"/>
                </a:solidFill>
                <a:latin typeface="+mn-lt"/>
              </a:rPr>
              <a:t>(2) </a:t>
            </a:r>
            <a:r>
              <a:rPr lang="en-US" sz="1600" i="1" noProof="0" dirty="0" smtClean="0">
                <a:solidFill>
                  <a:srgbClr val="C00000"/>
                </a:solidFill>
                <a:latin typeface="+mn-lt"/>
              </a:rPr>
              <a:t>dating or involved with only one partner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92D050"/>
                </a:solidFill>
                <a:latin typeface="+mn-lt"/>
              </a:rPr>
              <a:t>(3) </a:t>
            </a:r>
            <a:r>
              <a:rPr lang="en-US" sz="1600" i="1" noProof="0" dirty="0" smtClean="0">
                <a:solidFill>
                  <a:srgbClr val="92D050"/>
                </a:solidFill>
                <a:latin typeface="+mn-lt"/>
              </a:rPr>
              <a:t>engaged or living with my partner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92D050"/>
                </a:solidFill>
                <a:latin typeface="+mn-lt"/>
              </a:rPr>
              <a:t>(4) </a:t>
            </a:r>
            <a:r>
              <a:rPr lang="en-US" sz="1600" i="1" noProof="0" dirty="0" smtClean="0">
                <a:solidFill>
                  <a:srgbClr val="92D050"/>
                </a:solidFill>
                <a:latin typeface="+mn-lt"/>
              </a:rPr>
              <a:t>married</a:t>
            </a:r>
          </a:p>
          <a:p>
            <a:endParaRPr lang="en-US" sz="2000" i="1" noProof="0" dirty="0" smtClean="0">
              <a:latin typeface="+mn-lt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5867400" y="4085272"/>
            <a:ext cx="2438400" cy="1553528"/>
            <a:chOff x="5867400" y="3429000"/>
            <a:chExt cx="2438400" cy="1553528"/>
          </a:xfrm>
        </p:grpSpPr>
        <p:sp>
          <p:nvSpPr>
            <p:cNvPr id="4" name="Right Brace 3"/>
            <p:cNvSpPr/>
            <p:nvPr/>
          </p:nvSpPr>
          <p:spPr>
            <a:xfrm>
              <a:off x="5867400" y="3429000"/>
              <a:ext cx="45719" cy="533400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5" name="Right Brace 4"/>
            <p:cNvSpPr/>
            <p:nvPr/>
          </p:nvSpPr>
          <p:spPr>
            <a:xfrm>
              <a:off x="5867400" y="4038600"/>
              <a:ext cx="45719" cy="533400"/>
            </a:xfrm>
            <a:prstGeom prst="rightBrac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rgbClr val="92D050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047122" y="3505200"/>
              <a:ext cx="1258678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single</a:t>
              </a:r>
            </a:p>
            <a:p>
              <a:endParaRPr lang="en-US" dirty="0" smtClean="0"/>
            </a:p>
            <a:p>
              <a:r>
                <a:rPr lang="en-US" dirty="0" smtClean="0">
                  <a:solidFill>
                    <a:srgbClr val="92D050"/>
                  </a:solidFill>
                </a:rPr>
                <a:t>committed</a:t>
              </a:r>
            </a:p>
            <a:p>
              <a:endParaRPr lang="en-US" dirty="0" smtClean="0"/>
            </a:p>
            <a:p>
              <a:endParaRPr lang="en-US" dirty="0" smtClean="0"/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212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dirty="0">
                <a:latin typeface="+mn-lt"/>
                <a:sym typeface="Wingdings" panose="05000000000000000000" pitchFamily="2" charset="2"/>
              </a:rPr>
              <a:t>t</a:t>
            </a:r>
            <a:r>
              <a:rPr lang="en-US" sz="2000" noProof="0" dirty="0" err="1" smtClean="0">
                <a:latin typeface="+mn-lt"/>
                <a:sym typeface="Wingdings" panose="05000000000000000000" pitchFamily="2" charset="2"/>
              </a:rPr>
              <a:t>ranslating</a:t>
            </a: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relationship status?</a:t>
            </a: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answer to </a:t>
            </a:r>
            <a:r>
              <a:rPr lang="en-US" sz="2000" noProof="0" dirty="0" smtClean="0">
                <a:latin typeface="+mn-lt"/>
              </a:rPr>
              <a:t>“what is your current romantic relationship status?” 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C00000"/>
                </a:solidFill>
                <a:latin typeface="+mn-lt"/>
              </a:rPr>
              <a:t>(1) </a:t>
            </a:r>
            <a:r>
              <a:rPr lang="en-US" sz="1600" i="1" noProof="0" dirty="0" smtClean="0">
                <a:solidFill>
                  <a:srgbClr val="C00000"/>
                </a:solidFill>
                <a:latin typeface="+mn-lt"/>
              </a:rPr>
              <a:t>not dating/romantically involved with anyone</a:t>
            </a:r>
            <a:r>
              <a:rPr lang="en-US" sz="1600" i="1" noProof="0" dirty="0" smtClean="0">
                <a:latin typeface="+mn-lt"/>
              </a:rPr>
              <a:t>		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92D050"/>
                </a:solidFill>
                <a:latin typeface="+mn-lt"/>
              </a:rPr>
              <a:t>(2) </a:t>
            </a:r>
            <a:r>
              <a:rPr lang="en-US" sz="1600" i="1" noProof="0" dirty="0" smtClean="0">
                <a:solidFill>
                  <a:srgbClr val="92D050"/>
                </a:solidFill>
                <a:latin typeface="+mn-lt"/>
              </a:rPr>
              <a:t>dating or involved with only one partner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92D050"/>
                </a:solidFill>
                <a:latin typeface="+mn-lt"/>
              </a:rPr>
              <a:t>(3) </a:t>
            </a:r>
            <a:r>
              <a:rPr lang="en-US" sz="1600" i="1" noProof="0" dirty="0" smtClean="0">
                <a:solidFill>
                  <a:srgbClr val="92D050"/>
                </a:solidFill>
                <a:latin typeface="+mn-lt"/>
              </a:rPr>
              <a:t>engaged or living with my partner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92D050"/>
                </a:solidFill>
                <a:latin typeface="+mn-lt"/>
              </a:rPr>
              <a:t>(4) </a:t>
            </a:r>
            <a:r>
              <a:rPr lang="en-US" sz="1600" i="1" noProof="0" dirty="0" smtClean="0">
                <a:solidFill>
                  <a:srgbClr val="92D050"/>
                </a:solidFill>
                <a:latin typeface="+mn-lt"/>
              </a:rPr>
              <a:t>married</a:t>
            </a:r>
          </a:p>
          <a:p>
            <a:endParaRPr lang="en-US" sz="2000" i="1" noProof="0" dirty="0" smtClean="0">
              <a:latin typeface="+mn-lt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5867400" y="3962400"/>
            <a:ext cx="2438400" cy="1754326"/>
            <a:chOff x="5867400" y="3306128"/>
            <a:chExt cx="2438400" cy="1754326"/>
          </a:xfrm>
        </p:grpSpPr>
        <p:sp>
          <p:nvSpPr>
            <p:cNvPr id="4" name="Right Brace 3"/>
            <p:cNvSpPr/>
            <p:nvPr/>
          </p:nvSpPr>
          <p:spPr>
            <a:xfrm>
              <a:off x="5867400" y="3429000"/>
              <a:ext cx="45719" cy="266700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5" name="Right Brace 4"/>
            <p:cNvSpPr/>
            <p:nvPr/>
          </p:nvSpPr>
          <p:spPr>
            <a:xfrm>
              <a:off x="5867400" y="3839528"/>
              <a:ext cx="45719" cy="732472"/>
            </a:xfrm>
            <a:prstGeom prst="rightBrace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047122" y="3306128"/>
              <a:ext cx="1258678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single</a:t>
              </a:r>
            </a:p>
            <a:p>
              <a:endParaRPr lang="en-US" dirty="0" smtClean="0"/>
            </a:p>
            <a:p>
              <a:endParaRPr lang="en-US" dirty="0" smtClean="0">
                <a:solidFill>
                  <a:srgbClr val="92D050"/>
                </a:solidFill>
              </a:endParaRPr>
            </a:p>
            <a:p>
              <a:r>
                <a:rPr lang="en-US" dirty="0" smtClean="0">
                  <a:solidFill>
                    <a:srgbClr val="92D050"/>
                  </a:solidFill>
                </a:rPr>
                <a:t>committed</a:t>
              </a:r>
            </a:p>
            <a:p>
              <a:endParaRPr lang="en-US" dirty="0" smtClean="0"/>
            </a:p>
            <a:p>
              <a:endParaRPr lang="en-US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8687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dirty="0">
                <a:latin typeface="+mn-lt"/>
                <a:sym typeface="Wingdings" panose="05000000000000000000" pitchFamily="2" charset="2"/>
              </a:rPr>
              <a:t>t</a:t>
            </a:r>
            <a:r>
              <a:rPr lang="en-US" sz="2000" noProof="0" dirty="0" err="1" smtClean="0">
                <a:latin typeface="+mn-lt"/>
                <a:sym typeface="Wingdings" panose="05000000000000000000" pitchFamily="2" charset="2"/>
              </a:rPr>
              <a:t>ranslating</a:t>
            </a: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relationship status?</a:t>
            </a: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answer to </a:t>
            </a:r>
            <a:r>
              <a:rPr lang="en-US" sz="2000" noProof="0" dirty="0" smtClean="0">
                <a:latin typeface="+mn-lt"/>
              </a:rPr>
              <a:t>“what is your current romantic relationship status?” 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C00000"/>
                </a:solidFill>
                <a:latin typeface="+mn-lt"/>
              </a:rPr>
              <a:t>(1) </a:t>
            </a:r>
            <a:r>
              <a:rPr lang="en-US" sz="1600" i="1" noProof="0" dirty="0" smtClean="0">
                <a:solidFill>
                  <a:srgbClr val="C00000"/>
                </a:solidFill>
                <a:latin typeface="+mn-lt"/>
              </a:rPr>
              <a:t>not dating/romantically involved with anyone</a:t>
            </a:r>
            <a:r>
              <a:rPr lang="en-US" sz="1600" i="1" noProof="0" dirty="0" smtClean="0">
                <a:latin typeface="+mn-lt"/>
              </a:rPr>
              <a:t>		</a:t>
            </a:r>
          </a:p>
          <a:p>
            <a:pPr marL="457200" lvl="1" indent="0">
              <a:buNone/>
            </a:pPr>
            <a:r>
              <a:rPr lang="en-US" sz="1600" noProof="0" dirty="0" smtClean="0">
                <a:latin typeface="+mn-lt"/>
              </a:rPr>
              <a:t>(2) </a:t>
            </a:r>
            <a:r>
              <a:rPr lang="en-US" sz="1600" i="1" noProof="0" dirty="0" smtClean="0">
                <a:latin typeface="+mn-lt"/>
              </a:rPr>
              <a:t>dating or involved with only one partner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92D050"/>
                </a:solidFill>
                <a:latin typeface="+mn-lt"/>
              </a:rPr>
              <a:t>(3) </a:t>
            </a:r>
            <a:r>
              <a:rPr lang="en-US" sz="1600" i="1" noProof="0" dirty="0" smtClean="0">
                <a:solidFill>
                  <a:srgbClr val="92D050"/>
                </a:solidFill>
                <a:latin typeface="+mn-lt"/>
              </a:rPr>
              <a:t>engaged or living with my partner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92D050"/>
                </a:solidFill>
                <a:latin typeface="+mn-lt"/>
              </a:rPr>
              <a:t>(4) </a:t>
            </a:r>
            <a:r>
              <a:rPr lang="en-US" sz="1600" i="1" noProof="0" dirty="0" smtClean="0">
                <a:solidFill>
                  <a:srgbClr val="92D050"/>
                </a:solidFill>
                <a:latin typeface="+mn-lt"/>
              </a:rPr>
              <a:t>married</a:t>
            </a:r>
          </a:p>
          <a:p>
            <a:endParaRPr lang="en-US" sz="2000" i="1" noProof="0" dirty="0" smtClean="0">
              <a:latin typeface="+mn-lt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5867400" y="4038600"/>
            <a:ext cx="2438400" cy="1754326"/>
            <a:chOff x="5867400" y="3382328"/>
            <a:chExt cx="2438400" cy="1754326"/>
          </a:xfrm>
        </p:grpSpPr>
        <p:sp>
          <p:nvSpPr>
            <p:cNvPr id="4" name="Right Brace 3"/>
            <p:cNvSpPr/>
            <p:nvPr/>
          </p:nvSpPr>
          <p:spPr>
            <a:xfrm>
              <a:off x="5867400" y="3429000"/>
              <a:ext cx="45719" cy="266700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5" name="Right Brace 4"/>
            <p:cNvSpPr/>
            <p:nvPr/>
          </p:nvSpPr>
          <p:spPr>
            <a:xfrm>
              <a:off x="5867400" y="4144328"/>
              <a:ext cx="45719" cy="427672"/>
            </a:xfrm>
            <a:prstGeom prst="rightBrace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047122" y="3382328"/>
              <a:ext cx="1258678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single</a:t>
              </a:r>
            </a:p>
            <a:p>
              <a:endParaRPr lang="en-US" dirty="0" smtClean="0"/>
            </a:p>
            <a:p>
              <a:endParaRPr lang="en-US" dirty="0" smtClean="0">
                <a:solidFill>
                  <a:srgbClr val="92D050"/>
                </a:solidFill>
              </a:endParaRPr>
            </a:p>
            <a:p>
              <a:r>
                <a:rPr lang="en-US" dirty="0" smtClean="0">
                  <a:solidFill>
                    <a:srgbClr val="92D050"/>
                  </a:solidFill>
                </a:rPr>
                <a:t>committed</a:t>
              </a:r>
            </a:p>
            <a:p>
              <a:endParaRPr lang="en-US" dirty="0" smtClean="0"/>
            </a:p>
            <a:p>
              <a:endParaRPr lang="en-US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4246553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translating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fertility status?</a:t>
            </a:r>
            <a:endParaRPr lang="en-US" sz="1600" i="1" noProof="0" dirty="0" smtClean="0">
              <a:latin typeface="+mn-lt"/>
            </a:endParaRPr>
          </a:p>
          <a:p>
            <a:endParaRPr lang="en-US" sz="2000" i="1" noProof="0" dirty="0" smtClean="0">
              <a:latin typeface="+mn-lt"/>
            </a:endParaRPr>
          </a:p>
          <a:p>
            <a:pPr lvl="0">
              <a:buClr>
                <a:srgbClr val="E0001B"/>
              </a:buClr>
            </a:pPr>
            <a:r>
              <a:rPr lang="en-US" sz="21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answer to fertility related questions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date of the period before the last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the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typical cycle length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the start of the next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sure are you about 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sure are you the start date of the period before the last period</a:t>
            </a:r>
          </a:p>
          <a:p>
            <a:endParaRPr lang="en-US" sz="2000" dirty="0" smtClean="0"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048374" y="3877270"/>
            <a:ext cx="3095626" cy="923330"/>
            <a:chOff x="5877425" y="3276600"/>
            <a:chExt cx="3095626" cy="923330"/>
          </a:xfrm>
        </p:grpSpPr>
        <p:sp>
          <p:nvSpPr>
            <p:cNvPr id="7" name="Right Brace 6"/>
            <p:cNvSpPr/>
            <p:nvPr/>
          </p:nvSpPr>
          <p:spPr>
            <a:xfrm>
              <a:off x="5877425" y="3608694"/>
              <a:ext cx="45719" cy="447765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6096000" y="3276600"/>
              <a:ext cx="2877051" cy="923330"/>
              <a:chOff x="6096000" y="3276600"/>
              <a:chExt cx="2877051" cy="923330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6703519" y="3276600"/>
                <a:ext cx="2269532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cycle length </a:t>
                </a:r>
                <a:r>
                  <a:rPr lang="en-US" dirty="0">
                    <a:sym typeface="Wingdings" panose="05000000000000000000" pitchFamily="2" charset="2"/>
                  </a:rPr>
                  <a:t></a:t>
                </a:r>
              </a:p>
              <a:p>
                <a:r>
                  <a:rPr lang="en-US" dirty="0"/>
                  <a:t>next menstrual </a:t>
                </a:r>
              </a:p>
              <a:p>
                <a:r>
                  <a:rPr lang="en-US" dirty="0"/>
                  <a:t>onset </a:t>
                </a:r>
                <a:r>
                  <a:rPr lang="en-US" dirty="0">
                    <a:sym typeface="Wingdings" panose="05000000000000000000" pitchFamily="2" charset="2"/>
                  </a:rPr>
                  <a:t> </a:t>
                </a:r>
                <a:r>
                  <a:rPr lang="en-US" dirty="0"/>
                  <a:t>cycle day </a:t>
                </a:r>
              </a:p>
            </p:txBody>
          </p:sp>
          <p:sp>
            <p:nvSpPr>
              <p:cNvPr id="11" name="Right Arrow 10"/>
              <p:cNvSpPr/>
              <p:nvPr/>
            </p:nvSpPr>
            <p:spPr>
              <a:xfrm flipV="1">
                <a:off x="6096000" y="3608694"/>
                <a:ext cx="457200" cy="27750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597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translating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fertility status?</a:t>
            </a:r>
            <a:endParaRPr lang="en-US" sz="1600" i="1" noProof="0" dirty="0" smtClean="0">
              <a:latin typeface="+mn-lt"/>
            </a:endParaRPr>
          </a:p>
          <a:p>
            <a:endParaRPr lang="en-US" sz="2000" i="1" noProof="0" dirty="0" smtClean="0">
              <a:latin typeface="+mn-lt"/>
            </a:endParaRPr>
          </a:p>
          <a:p>
            <a:pPr lvl="0">
              <a:buClr>
                <a:srgbClr val="E0001B"/>
              </a:buClr>
            </a:pPr>
            <a:r>
              <a:rPr lang="en-US" sz="21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answer to fertility related questions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latin typeface="Caviar Dreams"/>
                <a:sym typeface="Wingdings" panose="05000000000000000000" pitchFamily="2" charset="2"/>
              </a:rPr>
              <a:t>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date of the period before the last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</a:t>
            </a: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typical cycle length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the start of the next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sure are you about 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sure are you the start date of the period before the last period</a:t>
            </a: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038354" y="4267200"/>
            <a:ext cx="3105646" cy="649070"/>
            <a:chOff x="5867405" y="3237131"/>
            <a:chExt cx="3105646" cy="649070"/>
          </a:xfrm>
        </p:grpSpPr>
        <p:sp>
          <p:nvSpPr>
            <p:cNvPr id="7" name="Right Brace 6"/>
            <p:cNvSpPr/>
            <p:nvPr/>
          </p:nvSpPr>
          <p:spPr>
            <a:xfrm>
              <a:off x="5867405" y="3456295"/>
              <a:ext cx="45719" cy="429906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6096000" y="3237131"/>
              <a:ext cx="2877051" cy="646331"/>
              <a:chOff x="6096000" y="3237131"/>
              <a:chExt cx="2877051" cy="646331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6703519" y="3237131"/>
                <a:ext cx="226953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next menstrual </a:t>
                </a:r>
              </a:p>
              <a:p>
                <a:r>
                  <a:rPr lang="en-US" dirty="0" smtClean="0"/>
                  <a:t>onset </a:t>
                </a:r>
                <a:r>
                  <a:rPr lang="en-US" dirty="0" smtClean="0">
                    <a:sym typeface="Wingdings" panose="05000000000000000000" pitchFamily="2" charset="2"/>
                  </a:rPr>
                  <a:t> </a:t>
                </a:r>
                <a:r>
                  <a:rPr lang="en-US" dirty="0" smtClean="0"/>
                  <a:t>cycle day </a:t>
                </a:r>
              </a:p>
            </p:txBody>
          </p:sp>
          <p:sp>
            <p:nvSpPr>
              <p:cNvPr id="11" name="Right Arrow 10"/>
              <p:cNvSpPr/>
              <p:nvPr/>
            </p:nvSpPr>
            <p:spPr>
              <a:xfrm flipV="1">
                <a:off x="6096000" y="3493025"/>
                <a:ext cx="457200" cy="27750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9475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translating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fertility status?</a:t>
            </a:r>
            <a:endParaRPr lang="en-US" sz="1600" i="1" noProof="0" dirty="0" smtClean="0">
              <a:latin typeface="+mn-lt"/>
            </a:endParaRPr>
          </a:p>
          <a:p>
            <a:endParaRPr lang="en-US" sz="2000" i="1" noProof="0" dirty="0" smtClean="0">
              <a:latin typeface="+mn-lt"/>
            </a:endParaRPr>
          </a:p>
          <a:p>
            <a:pPr lvl="0">
              <a:buClr>
                <a:srgbClr val="E0001B"/>
              </a:buClr>
            </a:pPr>
            <a:r>
              <a:rPr lang="en-US" sz="21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answer to fertility related questions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latin typeface="Caviar Dreams"/>
                <a:sym typeface="Wingdings" panose="05000000000000000000" pitchFamily="2" charset="2"/>
              </a:rPr>
              <a:t>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latin typeface="Caviar Dreams"/>
                <a:sym typeface="Wingdings" panose="05000000000000000000" pitchFamily="2" charset="2"/>
              </a:rPr>
              <a:t>the start date of the period before the last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latin typeface="Caviar Dreams"/>
                <a:sym typeface="Wingdings" panose="05000000000000000000" pitchFamily="2" charset="2"/>
              </a:rPr>
              <a:t>the </a:t>
            </a:r>
            <a:r>
              <a:rPr lang="en-US" sz="1600" dirty="0">
                <a:latin typeface="Caviar Dreams"/>
                <a:sym typeface="Wingdings" panose="05000000000000000000" pitchFamily="2" charset="2"/>
              </a:rPr>
              <a:t>typical cycle length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of the next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sure are you about 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sure are you the start date of the period before the last period</a:t>
            </a:r>
          </a:p>
          <a:p>
            <a:endParaRPr lang="en-US" sz="2000" dirty="0" smtClean="0"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225332" y="4964668"/>
            <a:ext cx="2156668" cy="369332"/>
            <a:chOff x="5867405" y="3593068"/>
            <a:chExt cx="2156668" cy="369332"/>
          </a:xfrm>
        </p:grpSpPr>
        <p:sp>
          <p:nvSpPr>
            <p:cNvPr id="7" name="Right Brace 6"/>
            <p:cNvSpPr/>
            <p:nvPr/>
          </p:nvSpPr>
          <p:spPr>
            <a:xfrm>
              <a:off x="5867405" y="3747447"/>
              <a:ext cx="45719" cy="138754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6096000" y="3593068"/>
              <a:ext cx="1928073" cy="369332"/>
              <a:chOff x="6096000" y="3593068"/>
              <a:chExt cx="1928073" cy="369332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6703519" y="3593068"/>
                <a:ext cx="13205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cycle day </a:t>
                </a:r>
              </a:p>
            </p:txBody>
          </p:sp>
          <p:sp>
            <p:nvSpPr>
              <p:cNvPr id="11" name="Right Arrow 10"/>
              <p:cNvSpPr/>
              <p:nvPr/>
            </p:nvSpPr>
            <p:spPr>
              <a:xfrm flipV="1">
                <a:off x="6096000" y="3684894"/>
                <a:ext cx="457200" cy="27750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12905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translating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fertility status?</a:t>
            </a:r>
            <a:endParaRPr lang="en-US" sz="1600" i="1" noProof="0" dirty="0" smtClean="0">
              <a:latin typeface="+mn-lt"/>
            </a:endParaRPr>
          </a:p>
          <a:p>
            <a:endParaRPr lang="en-US" sz="2000" i="1" noProof="0" dirty="0" smtClean="0">
              <a:latin typeface="+mn-lt"/>
            </a:endParaRPr>
          </a:p>
          <a:p>
            <a:pPr lvl="0">
              <a:buClr>
                <a:srgbClr val="E0001B"/>
              </a:buClr>
            </a:pPr>
            <a:r>
              <a:rPr lang="en-US" sz="21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answer to fertility related questions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date of the period before the last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the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typical cycle length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the start of the next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sure are you about 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sure are you the start date of the period before the last period</a:t>
            </a:r>
          </a:p>
          <a:p>
            <a:endParaRPr lang="en-US" sz="200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dirty="0">
                <a:solidFill>
                  <a:srgbClr val="C00000"/>
                </a:solidFill>
                <a:latin typeface="+mn-lt"/>
                <a:sym typeface="Wingdings" panose="05000000000000000000" pitchFamily="2" charset="2"/>
              </a:rPr>
              <a:t>h</a:t>
            </a:r>
            <a:r>
              <a:rPr lang="en-US" sz="2000" dirty="0" smtClean="0">
                <a:solidFill>
                  <a:srgbClr val="C00000"/>
                </a:solidFill>
                <a:latin typeface="+mn-lt"/>
                <a:sym typeface="Wingdings" panose="05000000000000000000" pitchFamily="2" charset="2"/>
              </a:rPr>
              <a:t>igh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in fertility when cycle day is between </a:t>
            </a:r>
            <a:r>
              <a:rPr lang="en-US" sz="2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7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and </a:t>
            </a:r>
            <a:r>
              <a:rPr lang="en-US" sz="2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14</a:t>
            </a:r>
          </a:p>
          <a:p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low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in fertility when cycle day is between </a:t>
            </a:r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17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and </a:t>
            </a:r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25</a:t>
            </a:r>
            <a:endParaRPr lang="en-US" sz="2000" dirty="0">
              <a:solidFill>
                <a:srgbClr val="92D050"/>
              </a:solidFill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7" name="Right Brace 6"/>
          <p:cNvSpPr/>
          <p:nvPr/>
        </p:nvSpPr>
        <p:spPr>
          <a:xfrm>
            <a:off x="5867405" y="3456294"/>
            <a:ext cx="55740" cy="60016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9" name="Group 8"/>
          <p:cNvGrpSpPr/>
          <p:nvPr/>
        </p:nvGrpSpPr>
        <p:grpSpPr>
          <a:xfrm>
            <a:off x="6096000" y="3276600"/>
            <a:ext cx="2877051" cy="923330"/>
            <a:chOff x="6096000" y="3276600"/>
            <a:chExt cx="2877051" cy="923330"/>
          </a:xfrm>
        </p:grpSpPr>
        <p:sp>
          <p:nvSpPr>
            <p:cNvPr id="10" name="TextBox 9"/>
            <p:cNvSpPr txBox="1"/>
            <p:nvPr/>
          </p:nvSpPr>
          <p:spPr>
            <a:xfrm>
              <a:off x="6703519" y="3276600"/>
              <a:ext cx="226953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cycle length </a:t>
              </a:r>
              <a:r>
                <a:rPr lang="en-US" dirty="0">
                  <a:sym typeface="Wingdings" panose="05000000000000000000" pitchFamily="2" charset="2"/>
                </a:rPr>
                <a:t></a:t>
              </a:r>
            </a:p>
            <a:p>
              <a:r>
                <a:rPr lang="en-US" dirty="0"/>
                <a:t>next menstrual </a:t>
              </a:r>
            </a:p>
            <a:p>
              <a:r>
                <a:rPr lang="en-US" dirty="0"/>
                <a:t>onset </a:t>
              </a:r>
              <a:r>
                <a:rPr lang="en-US" dirty="0">
                  <a:sym typeface="Wingdings" panose="05000000000000000000" pitchFamily="2" charset="2"/>
                </a:rPr>
                <a:t> </a:t>
              </a:r>
              <a:r>
                <a:rPr lang="en-US" dirty="0"/>
                <a:t>cycle day </a:t>
              </a:r>
            </a:p>
          </p:txBody>
        </p:sp>
        <p:sp>
          <p:nvSpPr>
            <p:cNvPr id="11" name="Right Arrow 10"/>
            <p:cNvSpPr/>
            <p:nvPr/>
          </p:nvSpPr>
          <p:spPr>
            <a:xfrm flipV="1">
              <a:off x="6096000" y="3608694"/>
              <a:ext cx="457200" cy="27750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0800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translating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fertility status?</a:t>
            </a:r>
            <a:endParaRPr lang="en-US" sz="1600" i="1" noProof="0" dirty="0" smtClean="0">
              <a:latin typeface="+mn-lt"/>
            </a:endParaRPr>
          </a:p>
          <a:p>
            <a:endParaRPr lang="en-US" sz="2000" i="1" noProof="0" dirty="0" smtClean="0">
              <a:latin typeface="+mn-lt"/>
            </a:endParaRPr>
          </a:p>
          <a:p>
            <a:pPr lvl="0">
              <a:buClr>
                <a:srgbClr val="E0001B"/>
              </a:buClr>
            </a:pPr>
            <a:r>
              <a:rPr lang="en-US" sz="21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answer to fertility related questions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date of the period before the last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the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typical cycle length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the start of the next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sure are you about 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sure are you the start date of the period before the last period</a:t>
            </a:r>
          </a:p>
          <a:p>
            <a:endParaRPr lang="en-US" sz="200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dirty="0">
                <a:solidFill>
                  <a:srgbClr val="C00000"/>
                </a:solidFill>
                <a:latin typeface="+mn-lt"/>
                <a:sym typeface="Wingdings" panose="05000000000000000000" pitchFamily="2" charset="2"/>
              </a:rPr>
              <a:t>h</a:t>
            </a:r>
            <a:r>
              <a:rPr lang="en-US" sz="2000" dirty="0" smtClean="0">
                <a:solidFill>
                  <a:srgbClr val="C00000"/>
                </a:solidFill>
                <a:latin typeface="+mn-lt"/>
                <a:sym typeface="Wingdings" panose="05000000000000000000" pitchFamily="2" charset="2"/>
              </a:rPr>
              <a:t>igh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in fertility when cycle day is between </a:t>
            </a:r>
            <a:r>
              <a:rPr lang="en-US" sz="2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6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and </a:t>
            </a:r>
            <a:r>
              <a:rPr lang="en-US" sz="2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14</a:t>
            </a:r>
          </a:p>
          <a:p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low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in fertility when cycle day is between </a:t>
            </a:r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17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and </a:t>
            </a:r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27 </a:t>
            </a:r>
          </a:p>
          <a:p>
            <a:r>
              <a:rPr lang="en-US" sz="2000" dirty="0" err="1" smtClean="0">
                <a:latin typeface="+mn-lt"/>
                <a:sym typeface="Wingdings" panose="05000000000000000000" pitchFamily="2" charset="2"/>
              </a:rPr>
              <a:t>durante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et al., 2011</a:t>
            </a: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7" name="Right Brace 6"/>
          <p:cNvSpPr/>
          <p:nvPr/>
        </p:nvSpPr>
        <p:spPr>
          <a:xfrm>
            <a:off x="5867400" y="3456294"/>
            <a:ext cx="55740" cy="60016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9" name="Group 8"/>
          <p:cNvGrpSpPr/>
          <p:nvPr/>
        </p:nvGrpSpPr>
        <p:grpSpPr>
          <a:xfrm>
            <a:off x="6096000" y="3267670"/>
            <a:ext cx="2877051" cy="923330"/>
            <a:chOff x="6096000" y="3267670"/>
            <a:chExt cx="2877051" cy="923330"/>
          </a:xfrm>
        </p:grpSpPr>
        <p:sp>
          <p:nvSpPr>
            <p:cNvPr id="10" name="TextBox 9"/>
            <p:cNvSpPr txBox="1"/>
            <p:nvPr/>
          </p:nvSpPr>
          <p:spPr>
            <a:xfrm>
              <a:off x="6703519" y="3267670"/>
              <a:ext cx="226953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cycle length </a:t>
              </a:r>
              <a:r>
                <a:rPr lang="en-US" dirty="0">
                  <a:sym typeface="Wingdings" panose="05000000000000000000" pitchFamily="2" charset="2"/>
                </a:rPr>
                <a:t></a:t>
              </a:r>
            </a:p>
            <a:p>
              <a:r>
                <a:rPr lang="en-US" dirty="0"/>
                <a:t>next menstrual </a:t>
              </a:r>
            </a:p>
            <a:p>
              <a:r>
                <a:rPr lang="en-US" dirty="0"/>
                <a:t>onset </a:t>
              </a:r>
              <a:r>
                <a:rPr lang="en-US" dirty="0">
                  <a:sym typeface="Wingdings" panose="05000000000000000000" pitchFamily="2" charset="2"/>
                </a:rPr>
                <a:t> </a:t>
              </a:r>
              <a:r>
                <a:rPr lang="en-US" dirty="0"/>
                <a:t>cycle day </a:t>
              </a:r>
            </a:p>
          </p:txBody>
        </p:sp>
        <p:sp>
          <p:nvSpPr>
            <p:cNvPr id="11" name="Right Arrow 10"/>
            <p:cNvSpPr/>
            <p:nvPr/>
          </p:nvSpPr>
          <p:spPr>
            <a:xfrm flipV="1">
              <a:off x="6096000" y="3608694"/>
              <a:ext cx="457200" cy="27750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0506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translating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fertility status?</a:t>
            </a:r>
            <a:endParaRPr lang="en-US" sz="1600" i="1" noProof="0" dirty="0" smtClean="0">
              <a:latin typeface="+mn-lt"/>
            </a:endParaRPr>
          </a:p>
          <a:p>
            <a:endParaRPr lang="en-US" sz="2000" i="1" noProof="0" dirty="0" smtClean="0">
              <a:latin typeface="+mn-lt"/>
            </a:endParaRPr>
          </a:p>
          <a:p>
            <a:pPr lvl="0">
              <a:buClr>
                <a:srgbClr val="E0001B"/>
              </a:buClr>
            </a:pPr>
            <a:r>
              <a:rPr lang="en-US" sz="21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answer to fertility related questions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date of the period before the last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the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typical cycle length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the start of the next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sure are you about 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sure are you the start date of the period before the last period</a:t>
            </a:r>
          </a:p>
          <a:p>
            <a:endParaRPr lang="en-US" sz="200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dirty="0">
                <a:solidFill>
                  <a:srgbClr val="C00000"/>
                </a:solidFill>
                <a:latin typeface="+mn-lt"/>
                <a:sym typeface="Wingdings" panose="05000000000000000000" pitchFamily="2" charset="2"/>
              </a:rPr>
              <a:t>h</a:t>
            </a:r>
            <a:r>
              <a:rPr lang="en-US" sz="2000" dirty="0" smtClean="0">
                <a:solidFill>
                  <a:srgbClr val="C00000"/>
                </a:solidFill>
                <a:latin typeface="+mn-lt"/>
                <a:sym typeface="Wingdings" panose="05000000000000000000" pitchFamily="2" charset="2"/>
              </a:rPr>
              <a:t>igh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in fertility when cycle day is between </a:t>
            </a:r>
            <a:r>
              <a:rPr lang="en-US" sz="2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9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and </a:t>
            </a:r>
            <a:r>
              <a:rPr lang="en-US" sz="2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17 </a:t>
            </a:r>
          </a:p>
          <a:p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low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in fertility when cycle day is between </a:t>
            </a:r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18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and </a:t>
            </a:r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25</a:t>
            </a:r>
          </a:p>
          <a:p>
            <a:r>
              <a:rPr lang="en-US" sz="2000" dirty="0" err="1" smtClean="0">
                <a:latin typeface="+mn-lt"/>
                <a:sym typeface="Wingdings" panose="05000000000000000000" pitchFamily="2" charset="2"/>
              </a:rPr>
              <a:t>durante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et al., 2012</a:t>
            </a:r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7" name="Right Brace 6"/>
          <p:cNvSpPr/>
          <p:nvPr/>
        </p:nvSpPr>
        <p:spPr>
          <a:xfrm>
            <a:off x="5867406" y="3456294"/>
            <a:ext cx="55740" cy="60016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9" name="Group 8"/>
          <p:cNvGrpSpPr/>
          <p:nvPr/>
        </p:nvGrpSpPr>
        <p:grpSpPr>
          <a:xfrm>
            <a:off x="6096000" y="3276600"/>
            <a:ext cx="2877051" cy="923330"/>
            <a:chOff x="6096000" y="3276600"/>
            <a:chExt cx="2877051" cy="923330"/>
          </a:xfrm>
        </p:grpSpPr>
        <p:sp>
          <p:nvSpPr>
            <p:cNvPr id="10" name="TextBox 9"/>
            <p:cNvSpPr txBox="1"/>
            <p:nvPr/>
          </p:nvSpPr>
          <p:spPr>
            <a:xfrm>
              <a:off x="6703519" y="3276600"/>
              <a:ext cx="226953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cycle length </a:t>
              </a:r>
              <a:r>
                <a:rPr lang="en-US" dirty="0">
                  <a:sym typeface="Wingdings" panose="05000000000000000000" pitchFamily="2" charset="2"/>
                </a:rPr>
                <a:t></a:t>
              </a:r>
            </a:p>
            <a:p>
              <a:r>
                <a:rPr lang="en-US" dirty="0"/>
                <a:t>next menstrual </a:t>
              </a:r>
            </a:p>
            <a:p>
              <a:r>
                <a:rPr lang="en-US" dirty="0"/>
                <a:t>onset </a:t>
              </a:r>
              <a:r>
                <a:rPr lang="en-US" dirty="0">
                  <a:sym typeface="Wingdings" panose="05000000000000000000" pitchFamily="2" charset="2"/>
                </a:rPr>
                <a:t> </a:t>
              </a:r>
              <a:r>
                <a:rPr lang="en-US" dirty="0"/>
                <a:t>cycle day </a:t>
              </a:r>
            </a:p>
          </p:txBody>
        </p:sp>
        <p:sp>
          <p:nvSpPr>
            <p:cNvPr id="11" name="Right Arrow 10"/>
            <p:cNvSpPr/>
            <p:nvPr/>
          </p:nvSpPr>
          <p:spPr>
            <a:xfrm flipV="1">
              <a:off x="6096000" y="3608694"/>
              <a:ext cx="457200" cy="27750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923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070"/>
            <a:ext cx="9144000" cy="589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31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translating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who to include?</a:t>
            </a:r>
            <a:endParaRPr lang="en-US" sz="1600" i="1" noProof="0" dirty="0" smtClean="0">
              <a:latin typeface="+mn-lt"/>
            </a:endParaRPr>
          </a:p>
          <a:p>
            <a:endParaRPr lang="en-US" sz="2000" i="1" noProof="0" dirty="0" smtClean="0">
              <a:latin typeface="+mn-lt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r>
              <a:rPr lang="en-US" sz="2000" dirty="0" smtClean="0">
                <a:latin typeface="+mn-lt"/>
                <a:sym typeface="Wingdings" panose="05000000000000000000" pitchFamily="2" charset="2"/>
              </a:rPr>
              <a:t>only women who are reasonably sure about their start dates</a:t>
            </a: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r>
              <a:rPr lang="en-US" sz="2000" dirty="0" smtClean="0">
                <a:latin typeface="+mn-lt"/>
                <a:sym typeface="Wingdings" panose="05000000000000000000" pitchFamily="2" charset="2"/>
              </a:rPr>
              <a:t>only women who have regular cycle lengths</a:t>
            </a:r>
          </a:p>
          <a:p>
            <a:pPr lvl="1"/>
            <a:r>
              <a:rPr lang="en-US" sz="1600" dirty="0" smtClean="0">
                <a:latin typeface="+mn-lt"/>
                <a:sym typeface="Wingdings" panose="05000000000000000000" pitchFamily="2" charset="2"/>
              </a:rPr>
              <a:t>the estimated cycle length</a:t>
            </a:r>
          </a:p>
          <a:p>
            <a:pPr lvl="1"/>
            <a:r>
              <a:rPr lang="en-US" sz="1600" dirty="0" smtClean="0">
                <a:latin typeface="+mn-lt"/>
                <a:sym typeface="Wingdings" panose="05000000000000000000" pitchFamily="2" charset="2"/>
              </a:rPr>
              <a:t>the reported cycle length</a:t>
            </a:r>
            <a:endParaRPr lang="en-US" sz="16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05095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1520" y="332656"/>
            <a:ext cx="8710697" cy="562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BE" sz="2000" dirty="0" smtClean="0"/>
          </a:p>
          <a:p>
            <a:pPr marL="342900" indent="-342900">
              <a:buAutoNum type="arabicPeriod"/>
            </a:pPr>
            <a:endParaRPr lang="en-US" sz="2000" dirty="0" smtClean="0"/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FontTx/>
              <a:buAutoNum type="arabicPeriod"/>
            </a:pPr>
            <a:r>
              <a:rPr lang="en-US" sz="2000" dirty="0" smtClean="0"/>
              <a:t>relationship status assessment (3 choice options)</a:t>
            </a:r>
          </a:p>
          <a:p>
            <a:pPr marL="342900" indent="-342900">
              <a:buFontTx/>
              <a:buAutoNum type="arabicPeriod"/>
            </a:pPr>
            <a:r>
              <a:rPr lang="en-US" sz="2000" dirty="0"/>
              <a:t>cycle day assessment (3 choice options)</a:t>
            </a:r>
          </a:p>
          <a:p>
            <a:pPr marL="342900" indent="-342900">
              <a:buAutoNum type="arabicPeriod"/>
            </a:pPr>
            <a:r>
              <a:rPr lang="en-US" sz="2000" dirty="0" smtClean="0"/>
              <a:t>fertility </a:t>
            </a:r>
            <a:r>
              <a:rPr lang="en-US" sz="2000" dirty="0"/>
              <a:t>assessment (5 choice options)</a:t>
            </a:r>
          </a:p>
          <a:p>
            <a:pPr marL="342900" indent="-342900">
              <a:buFontTx/>
              <a:buAutoNum type="arabicPeriod"/>
            </a:pPr>
            <a:r>
              <a:rPr lang="en-US" sz="2000" dirty="0" smtClean="0"/>
              <a:t>exclusion criteria based on cycle length (3 choice options)</a:t>
            </a:r>
            <a:endParaRPr lang="en-US" sz="2000" dirty="0"/>
          </a:p>
          <a:p>
            <a:pPr marL="342900" indent="-342900">
              <a:buFontTx/>
              <a:buAutoNum type="arabicPeriod"/>
            </a:pPr>
            <a:r>
              <a:rPr lang="en-US" sz="2000" dirty="0" smtClean="0"/>
              <a:t>exclusion </a:t>
            </a:r>
            <a:r>
              <a:rPr lang="en-US" sz="2000" dirty="0"/>
              <a:t>criteria based on </a:t>
            </a:r>
            <a:r>
              <a:rPr lang="en-US" sz="2000" dirty="0" smtClean="0"/>
              <a:t>certainty </a:t>
            </a:r>
            <a:r>
              <a:rPr lang="en-US" sz="2000" dirty="0"/>
              <a:t>(2 choice options</a:t>
            </a:r>
            <a:r>
              <a:rPr lang="en-US" sz="2000" dirty="0" smtClean="0"/>
              <a:t>)</a:t>
            </a:r>
          </a:p>
          <a:p>
            <a:pPr marL="342900" indent="-342900">
              <a:buFontTx/>
              <a:buAutoNum type="arabicPeriod"/>
            </a:pPr>
            <a:endParaRPr lang="en-US" sz="2000" dirty="0"/>
          </a:p>
          <a:p>
            <a:endParaRPr lang="en-US" sz="2000" dirty="0" smtClean="0"/>
          </a:p>
          <a:p>
            <a:pPr marL="342900" lvl="0" indent="-342900">
              <a:spcBef>
                <a:spcPct val="20000"/>
              </a:spcBef>
              <a:buClr>
                <a:srgbClr val="E0001B"/>
              </a:buClr>
              <a:buFont typeface="Wingdings" pitchFamily="2" charset="2"/>
              <a:buChar char=""/>
            </a:pPr>
            <a:r>
              <a:rPr lang="en-US" sz="2000" dirty="0" smtClean="0"/>
              <a:t>all choices have been used in other studies and seem reasonable</a:t>
            </a:r>
          </a:p>
          <a:p>
            <a:pPr marL="342900" lvl="0" indent="-342900">
              <a:spcBef>
                <a:spcPct val="20000"/>
              </a:spcBef>
              <a:buClr>
                <a:srgbClr val="E0001B"/>
              </a:buClr>
              <a:buFont typeface="Wingdings" pitchFamily="2" charset="2"/>
              <a:buChar char=""/>
            </a:pPr>
            <a:endParaRPr lang="en-US" sz="2000" dirty="0" smtClean="0"/>
          </a:p>
          <a:p>
            <a:pPr marL="342900" lvl="0" indent="-342900">
              <a:spcBef>
                <a:spcPct val="20000"/>
              </a:spcBef>
              <a:buClr>
                <a:srgbClr val="E0001B"/>
              </a:buClr>
              <a:buFont typeface="Wingdings" pitchFamily="2" charset="2"/>
              <a:buChar char=""/>
            </a:pPr>
            <a:r>
              <a:rPr lang="en-US" sz="2000" dirty="0" smtClean="0"/>
              <a:t>each combination of choices gives rise to a separate data set</a:t>
            </a:r>
          </a:p>
          <a:p>
            <a:pPr marL="800100" lvl="1" indent="-342900">
              <a:spcBef>
                <a:spcPct val="20000"/>
              </a:spcBef>
              <a:buClr>
                <a:srgbClr val="E0001B"/>
              </a:buClr>
              <a:buFont typeface="Wingdings" pitchFamily="2" charset="2"/>
              <a:buChar char=""/>
            </a:pPr>
            <a:r>
              <a:rPr lang="en-US" dirty="0" smtClean="0"/>
              <a:t>&gt;100 reasonable data sets in this example</a:t>
            </a:r>
          </a:p>
          <a:p>
            <a:pPr marL="800100" lvl="1" indent="-342900">
              <a:spcBef>
                <a:spcPct val="20000"/>
              </a:spcBef>
              <a:buClr>
                <a:srgbClr val="E0001B"/>
              </a:buClr>
              <a:buFont typeface="Wingdings" pitchFamily="2" charset="2"/>
              <a:buChar char=""/>
            </a:pPr>
            <a:endParaRPr lang="en-US" dirty="0" smtClean="0"/>
          </a:p>
          <a:p>
            <a:pPr marL="342900" lvl="0" indent="-342900">
              <a:spcBef>
                <a:spcPct val="20000"/>
              </a:spcBef>
              <a:buClr>
                <a:srgbClr val="E0001B"/>
              </a:buClr>
              <a:buFont typeface="Wingdings" pitchFamily="2" charset="2"/>
              <a:buChar char=""/>
            </a:pPr>
            <a:endParaRPr lang="en-US" sz="2000" dirty="0" smtClean="0"/>
          </a:p>
          <a:p>
            <a:endParaRPr lang="en-US" sz="2000" b="1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01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noProof="0" dirty="0" smtClean="0"/>
              <a:t>into   the  multiverse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latin typeface="+mn-lt"/>
                <a:sym typeface="Wingdings" panose="05000000000000000000" pitchFamily="2" charset="2"/>
              </a:rPr>
              <a:t>the 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raw data </a:t>
            </a:r>
          </a:p>
          <a:p>
            <a:pPr lvl="1"/>
            <a:r>
              <a:rPr lang="en-US" sz="1600" noProof="0" dirty="0" smtClean="0">
                <a:latin typeface="+mn-lt"/>
                <a:sym typeface="Wingdings" panose="05000000000000000000" pitchFamily="2" charset="2"/>
              </a:rPr>
              <a:t>do not uniquely give rise to a single data set</a:t>
            </a:r>
          </a:p>
          <a:p>
            <a:pPr lvl="1"/>
            <a:r>
              <a:rPr lang="en-US" sz="1600" dirty="0" smtClean="0">
                <a:latin typeface="+mn-lt"/>
                <a:sym typeface="Wingdings" panose="05000000000000000000" pitchFamily="2" charset="2"/>
              </a:rPr>
              <a:t>give rise to a</a:t>
            </a:r>
            <a:r>
              <a:rPr lang="en-US" sz="1600" dirty="0" smtClean="0">
                <a:solidFill>
                  <a:srgbClr val="C00000"/>
                </a:solidFill>
                <a:latin typeface="+mn-lt"/>
                <a:sym typeface="Wingdings" panose="05000000000000000000" pitchFamily="2" charset="2"/>
              </a:rPr>
              <a:t> multiverse of data sets</a:t>
            </a:r>
            <a:r>
              <a:rPr lang="en-US" sz="1600" dirty="0" smtClean="0">
                <a:latin typeface="+mn-lt"/>
                <a:sym typeface="Wingdings" panose="05000000000000000000" pitchFamily="2" charset="2"/>
              </a:rPr>
              <a:t>, by (consistent) combination of all reasonable choices</a:t>
            </a:r>
          </a:p>
          <a:p>
            <a:pPr lvl="1"/>
            <a:r>
              <a:rPr lang="en-US" sz="1600" dirty="0" smtClean="0">
                <a:latin typeface="+mn-lt"/>
                <a:sym typeface="Wingdings" panose="05000000000000000000" pitchFamily="2" charset="2"/>
              </a:rPr>
              <a:t>excluding </a:t>
            </a:r>
            <a:r>
              <a:rPr lang="en-US" sz="1600" dirty="0">
                <a:latin typeface="+mn-lt"/>
                <a:sym typeface="Wingdings" panose="05000000000000000000" pitchFamily="2" charset="2"/>
              </a:rPr>
              <a:t>inconsistent </a:t>
            </a:r>
            <a:r>
              <a:rPr lang="en-US" sz="1600" dirty="0" smtClean="0">
                <a:latin typeface="+mn-lt"/>
                <a:sym typeface="Wingdings" panose="05000000000000000000" pitchFamily="2" charset="2"/>
              </a:rPr>
              <a:t>combinations</a:t>
            </a:r>
          </a:p>
          <a:p>
            <a:pPr lvl="2"/>
            <a:r>
              <a:rPr lang="en-US" sz="1600" dirty="0">
                <a:latin typeface="+mn-lt"/>
                <a:sym typeface="Wingdings" panose="05000000000000000000" pitchFamily="2" charset="2"/>
              </a:rPr>
              <a:t>e.g., if reported cycle length is used in cycle day </a:t>
            </a:r>
            <a:r>
              <a:rPr lang="en-US" sz="1600" dirty="0" smtClean="0">
                <a:latin typeface="+mn-lt"/>
                <a:sym typeface="Wingdings" panose="05000000000000000000" pitchFamily="2" charset="2"/>
              </a:rPr>
              <a:t>assessment, estimated cycle length is not </a:t>
            </a:r>
            <a:r>
              <a:rPr lang="en-US" sz="1600" dirty="0">
                <a:latin typeface="+mn-lt"/>
                <a:sym typeface="Wingdings" panose="05000000000000000000" pitchFamily="2" charset="2"/>
              </a:rPr>
              <a:t>used as an exclusion criterion</a:t>
            </a:r>
            <a:endParaRPr lang="en-US" sz="1600" dirty="0" smtClean="0">
              <a:latin typeface="+mn-lt"/>
              <a:sym typeface="Wingdings" panose="05000000000000000000" pitchFamily="2" charset="2"/>
            </a:endParaRPr>
          </a:p>
          <a:p>
            <a:pPr lvl="1"/>
            <a:endParaRPr lang="en-US" sz="1600" dirty="0" smtClean="0">
              <a:latin typeface="+mn-lt"/>
              <a:sym typeface="Wingdings" panose="05000000000000000000" pitchFamily="2" charset="2"/>
            </a:endParaRPr>
          </a:p>
          <a:p>
            <a:pPr lvl="1"/>
            <a:endParaRPr lang="en-US" sz="1600" dirty="0">
              <a:latin typeface="+mn-lt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latin typeface="+mn-lt"/>
              </a:rPr>
              <a:t>e</a:t>
            </a:r>
            <a:r>
              <a:rPr lang="nl-BE" sz="2000" dirty="0">
                <a:latin typeface="+mn-lt"/>
              </a:rPr>
              <a:t>ach data set </a:t>
            </a:r>
            <a:r>
              <a:rPr lang="en-US" sz="2000" dirty="0" smtClean="0">
                <a:latin typeface="+mn-lt"/>
              </a:rPr>
              <a:t>from this multiverse gives </a:t>
            </a:r>
            <a:r>
              <a:rPr lang="en-US" sz="2000" dirty="0">
                <a:latin typeface="+mn-lt"/>
              </a:rPr>
              <a:t>rise to a statistical result on the effect of </a:t>
            </a:r>
            <a:r>
              <a:rPr lang="en-US" sz="2000" dirty="0" smtClean="0">
                <a:latin typeface="+mn-lt"/>
              </a:rPr>
              <a:t>fertility</a:t>
            </a:r>
          </a:p>
          <a:p>
            <a:pPr lvl="0">
              <a:buClr>
                <a:srgbClr val="E0001B"/>
              </a:buClr>
            </a:pPr>
            <a:endParaRPr lang="en-US" sz="2000" dirty="0">
              <a:latin typeface="+mn-lt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latin typeface="+mn-lt"/>
              </a:rPr>
              <a:t>there is a</a:t>
            </a:r>
            <a:r>
              <a:rPr lang="en-US" sz="2000" dirty="0" smtClean="0">
                <a:solidFill>
                  <a:srgbClr val="C00000"/>
                </a:solidFill>
                <a:latin typeface="+mn-lt"/>
                <a:sym typeface="Wingdings" panose="05000000000000000000" pitchFamily="2" charset="2"/>
              </a:rPr>
              <a:t> multiverse of statistical results</a:t>
            </a:r>
          </a:p>
          <a:p>
            <a:pPr lvl="1"/>
            <a:endParaRPr lang="en-US" sz="1600" dirty="0">
              <a:latin typeface="+mn-lt"/>
              <a:sym typeface="Wingdings" panose="05000000000000000000" pitchFamily="2" charset="2"/>
            </a:endParaRPr>
          </a:p>
          <a:p>
            <a:pPr lvl="1"/>
            <a:endParaRPr lang="en-US" sz="1600" dirty="0" smtClean="0">
              <a:latin typeface="+mn-lt"/>
              <a:sym typeface="Wingdings" panose="05000000000000000000" pitchFamily="2" charset="2"/>
            </a:endParaRPr>
          </a:p>
          <a:p>
            <a:pPr lvl="1"/>
            <a:endParaRPr lang="en-US" sz="1600" noProof="0" dirty="0" smtClean="0"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2597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sz="1600" dirty="0">
              <a:latin typeface="+mn-lt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if the choices made for constructing the single data set are arbitrary, the single statistical result is arbitrary</a:t>
            </a:r>
          </a:p>
          <a:p>
            <a:pPr lvl="0">
              <a:buClr>
                <a:srgbClr val="E0001B"/>
              </a:buClr>
            </a:pPr>
            <a:endParaRPr lang="en-US" sz="2000" dirty="0">
              <a:solidFill>
                <a:srgbClr val="000000"/>
              </a:solidFill>
              <a:latin typeface="Caviar Dreams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arbitrary?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lacking clear </a:t>
            </a: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motivation/justification</a:t>
            </a:r>
            <a:endParaRPr lang="en-US" sz="1600" dirty="0">
              <a:solidFill>
                <a:srgbClr val="000000"/>
              </a:solidFill>
              <a:latin typeface="Caviar Dreams"/>
              <a:sym typeface="Wingdings" panose="05000000000000000000" pitchFamily="2" charset="2"/>
            </a:endParaRP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ambiguous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inconsistent with </a:t>
            </a: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related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studies</a:t>
            </a:r>
          </a:p>
          <a:p>
            <a:pPr lvl="1">
              <a:buClr>
                <a:srgbClr val="E0001B"/>
              </a:buClr>
            </a:pPr>
            <a:endParaRPr lang="en-US" sz="1600" dirty="0" smtClean="0">
              <a:solidFill>
                <a:srgbClr val="000000"/>
              </a:solidFill>
              <a:latin typeface="Caviar Dreams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endParaRPr lang="en-US" sz="2000" dirty="0" smtClean="0">
              <a:solidFill>
                <a:srgbClr val="000000"/>
              </a:solidFill>
              <a:latin typeface="Caviar Dreams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by reporting a N=1 sample from the data multiverse, the arbitrariness of the statistical result is hidden</a:t>
            </a:r>
          </a:p>
          <a:p>
            <a:pPr lvl="1"/>
            <a:endParaRPr lang="en-US" sz="1600" dirty="0" smtClean="0">
              <a:latin typeface="+mn-lt"/>
              <a:sym typeface="Wingdings" panose="05000000000000000000" pitchFamily="2" charset="2"/>
            </a:endParaRPr>
          </a:p>
          <a:p>
            <a:pPr lvl="1"/>
            <a:endParaRPr lang="en-US" sz="1600" noProof="0" dirty="0" smtClean="0"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8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latin typeface="+mn-lt"/>
                <a:sym typeface="Wingdings" panose="05000000000000000000" pitchFamily="2" charset="2"/>
              </a:rPr>
              <a:t>obvious solution:</a:t>
            </a:r>
            <a:endParaRPr lang="en-US" sz="2000" dirty="0" smtClean="0">
              <a:solidFill>
                <a:srgbClr val="000000"/>
              </a:solidFill>
              <a:latin typeface="Caviar Dreams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endParaRPr lang="en-US" sz="2000" dirty="0">
              <a:solidFill>
                <a:srgbClr val="000000"/>
              </a:solidFill>
              <a:latin typeface="Caviar Dreams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don’t just report a single statistical result if this is arbitrary</a:t>
            </a:r>
          </a:p>
          <a:p>
            <a:pPr lvl="0">
              <a:buClr>
                <a:srgbClr val="E0001B"/>
              </a:buClr>
            </a:pPr>
            <a:endParaRPr lang="en-US" sz="2000" dirty="0">
              <a:solidFill>
                <a:srgbClr val="000000"/>
              </a:solidFill>
              <a:latin typeface="Caviar Dreams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repeat the analysis of interest for each possible combination of choices (i.e., across the multiverse of data sets)</a:t>
            </a:r>
          </a:p>
          <a:p>
            <a:pPr lvl="0">
              <a:buClr>
                <a:srgbClr val="E0001B"/>
              </a:buClr>
            </a:pPr>
            <a:endParaRPr lang="en-US" sz="2000" dirty="0">
              <a:solidFill>
                <a:srgbClr val="000000"/>
              </a:solidFill>
              <a:latin typeface="Caviar Dreams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a </a:t>
            </a:r>
            <a:r>
              <a:rPr lang="en-US" sz="2000" dirty="0" smtClean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multiverse analysis</a:t>
            </a:r>
          </a:p>
          <a:p>
            <a:pPr lvl="1">
              <a:buClr>
                <a:srgbClr val="E0001B"/>
              </a:buClr>
            </a:pPr>
            <a:r>
              <a:rPr lang="en-US" sz="20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provides a detailed </a:t>
            </a:r>
            <a:r>
              <a:rPr lang="en-US" sz="20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picture of the robustness or fragility of statistical </a:t>
            </a:r>
            <a:r>
              <a:rPr lang="en-US" sz="20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results</a:t>
            </a:r>
          </a:p>
          <a:p>
            <a:pPr lvl="1">
              <a:buClr>
                <a:srgbClr val="E0001B"/>
              </a:buClr>
            </a:pPr>
            <a:r>
              <a:rPr lang="en-US" sz="20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helps identifying key </a:t>
            </a:r>
            <a:r>
              <a:rPr lang="en-US" sz="20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choices that conclusions hinge </a:t>
            </a:r>
            <a:r>
              <a:rPr lang="en-US" sz="20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on</a:t>
            </a:r>
            <a:endParaRPr lang="en-US" sz="2000" dirty="0">
              <a:solidFill>
                <a:srgbClr val="000000"/>
              </a:solidFill>
              <a:latin typeface="Caviar Dreams"/>
              <a:sym typeface="Wingdings" panose="05000000000000000000" pitchFamily="2" charset="2"/>
            </a:endParaRPr>
          </a:p>
          <a:p>
            <a:pPr lvl="1"/>
            <a:endParaRPr lang="en-US" sz="1600" dirty="0" smtClean="0">
              <a:latin typeface="+mn-lt"/>
              <a:sym typeface="Wingdings" panose="05000000000000000000" pitchFamily="2" charset="2"/>
            </a:endParaRPr>
          </a:p>
          <a:p>
            <a:pPr lvl="1"/>
            <a:endParaRPr lang="en-US" sz="1600" noProof="0" dirty="0" smtClean="0"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59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0648"/>
            <a:ext cx="8229600" cy="61206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7" y="1814512"/>
            <a:ext cx="7515225" cy="3228975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1371600" y="685800"/>
            <a:ext cx="8001000" cy="2286000"/>
            <a:chOff x="1219200" y="685800"/>
            <a:chExt cx="8001000" cy="2286000"/>
          </a:xfrm>
        </p:grpSpPr>
        <p:grpSp>
          <p:nvGrpSpPr>
            <p:cNvPr id="2" name="Group 1"/>
            <p:cNvGrpSpPr/>
            <p:nvPr/>
          </p:nvGrpSpPr>
          <p:grpSpPr>
            <a:xfrm>
              <a:off x="1219200" y="1459468"/>
              <a:ext cx="762000" cy="1512332"/>
              <a:chOff x="1219200" y="1459468"/>
              <a:chExt cx="762000" cy="1512332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219200" y="1459468"/>
                <a:ext cx="762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BE" dirty="0" smtClean="0"/>
                  <a:t>6%</a:t>
                </a:r>
                <a:endParaRPr lang="nl-BE" dirty="0"/>
              </a:p>
            </p:txBody>
          </p:sp>
          <p:sp>
            <p:nvSpPr>
              <p:cNvPr id="7" name="Down Arrow 6"/>
              <p:cNvSpPr/>
              <p:nvPr/>
            </p:nvSpPr>
            <p:spPr>
              <a:xfrm>
                <a:off x="1524000" y="1905000"/>
                <a:ext cx="76200" cy="1066800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BE"/>
              </a:p>
            </p:txBody>
          </p:sp>
        </p:grpSp>
        <p:sp>
          <p:nvSpPr>
            <p:cNvPr id="13" name="Text Box 4"/>
            <p:cNvSpPr txBox="1">
              <a:spLocks noChangeArrowheads="1"/>
            </p:cNvSpPr>
            <p:nvPr/>
          </p:nvSpPr>
          <p:spPr bwMode="auto">
            <a:xfrm>
              <a:off x="2410441" y="685800"/>
              <a:ext cx="6809759" cy="843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FFF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lvl1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1pPr>
              <a:lvl2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2pPr>
              <a:lvl3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3pPr>
              <a:lvl4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4pPr>
              <a:lvl5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5pPr>
              <a:lvl6pPr marL="1536700" indent="-215900" defTabSz="45720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6pPr>
              <a:lvl7pPr marL="1993900" indent="-215900" defTabSz="45720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7pPr>
              <a:lvl8pPr marL="2451100" indent="-215900" defTabSz="45720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8pPr>
              <a:lvl9pPr marL="2908300" indent="-215900" defTabSz="45720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9pPr>
            </a:lstStyle>
            <a:p>
              <a:r>
                <a:rPr lang="en-US" altLang="nl-BE" sz="1800" dirty="0" smtClean="0">
                  <a:latin typeface="+mn-lt"/>
                </a:rPr>
                <a:t>effect is too fragile </a:t>
              </a:r>
              <a:r>
                <a:rPr lang="en-US" altLang="nl-BE" sz="1800" dirty="0">
                  <a:latin typeface="+mn-lt"/>
                </a:rPr>
                <a:t>to </a:t>
              </a:r>
              <a:r>
                <a:rPr lang="en-US" altLang="nl-BE" sz="1800" dirty="0" smtClean="0">
                  <a:latin typeface="+mn-lt"/>
                </a:rPr>
                <a:t>be </a:t>
              </a:r>
              <a:r>
                <a:rPr lang="en-US" altLang="nl-BE" sz="1800" dirty="0">
                  <a:latin typeface="+mn-lt"/>
                </a:rPr>
                <a:t>taken seriously</a:t>
              </a:r>
              <a:endParaRPr lang="en-GB" altLang="nl-BE" sz="1800" dirty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752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0648"/>
            <a:ext cx="8229600" cy="61206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7" y="1814512"/>
            <a:ext cx="7515225" cy="3228975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1447800" y="685800"/>
            <a:ext cx="8382000" cy="1752600"/>
            <a:chOff x="1447800" y="685800"/>
            <a:chExt cx="8382000" cy="1752600"/>
          </a:xfrm>
        </p:grpSpPr>
        <p:grpSp>
          <p:nvGrpSpPr>
            <p:cNvPr id="10" name="Group 9"/>
            <p:cNvGrpSpPr/>
            <p:nvPr/>
          </p:nvGrpSpPr>
          <p:grpSpPr>
            <a:xfrm>
              <a:off x="1447800" y="773668"/>
              <a:ext cx="762000" cy="1664732"/>
              <a:chOff x="1447800" y="773668"/>
              <a:chExt cx="762000" cy="1664732"/>
            </a:xfrm>
          </p:grpSpPr>
          <p:sp>
            <p:nvSpPr>
              <p:cNvPr id="6" name="Down Arrow 5"/>
              <p:cNvSpPr/>
              <p:nvPr/>
            </p:nvSpPr>
            <p:spPr>
              <a:xfrm>
                <a:off x="1752600" y="1371600"/>
                <a:ext cx="76200" cy="1066800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BE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447800" y="773668"/>
                <a:ext cx="762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BE" dirty="0" smtClean="0"/>
                  <a:t>49%</a:t>
                </a:r>
                <a:endParaRPr lang="nl-BE" dirty="0"/>
              </a:p>
            </p:txBody>
          </p:sp>
        </p:grp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3020041" y="685800"/>
              <a:ext cx="6809759" cy="843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FFF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lvl1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1pPr>
              <a:lvl2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2pPr>
              <a:lvl3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3pPr>
              <a:lvl4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4pPr>
              <a:lvl5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5pPr>
              <a:lvl6pPr marL="1536700" indent="-215900" defTabSz="45720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6pPr>
              <a:lvl7pPr marL="1993900" indent="-215900" defTabSz="45720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7pPr>
              <a:lvl8pPr marL="2451100" indent="-215900" defTabSz="45720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8pPr>
              <a:lvl9pPr marL="2908300" indent="-215900" defTabSz="45720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</a:tabLst>
                <a:defRPr sz="2400">
                  <a:solidFill>
                    <a:srgbClr val="000000"/>
                  </a:solidFill>
                  <a:latin typeface="Times New Roman" panose="02020603050405020304" pitchFamily="18" charset="0"/>
                  <a:ea typeface="msgothic" charset="0"/>
                  <a:cs typeface="msgothic" charset="0"/>
                </a:defRPr>
              </a:lvl9pPr>
            </a:lstStyle>
            <a:p>
              <a:r>
                <a:rPr lang="en-US" altLang="nl-BE" sz="1800" dirty="0" smtClean="0">
                  <a:latin typeface="+mn-lt"/>
                </a:rPr>
                <a:t>your belief in the effect heavily depends on </a:t>
              </a:r>
            </a:p>
            <a:p>
              <a:r>
                <a:rPr lang="en-US" altLang="nl-BE" sz="1800" dirty="0" smtClean="0">
                  <a:latin typeface="+mn-lt"/>
                </a:rPr>
                <a:t>your belief in the different processing choices</a:t>
              </a:r>
              <a:endParaRPr lang="en-GB" altLang="nl-BE" sz="1800" dirty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410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0648"/>
            <a:ext cx="8229600" cy="61206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000" noProof="0" dirty="0" smtClean="0">
              <a:sym typeface="Wingdings" panose="05000000000000000000" pitchFamily="2" charset="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8" y="0"/>
            <a:ext cx="8973802" cy="4248743"/>
          </a:xfrm>
          <a:prstGeom prst="rect">
            <a:avLst/>
          </a:prstGeom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381000" y="4191000"/>
            <a:ext cx="6809759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pPr marL="342900" lvl="0" indent="-342900">
              <a:spcBef>
                <a:spcPct val="20000"/>
              </a:spcBef>
              <a:buClr>
                <a:srgbClr val="E0001B"/>
              </a:buClr>
              <a:buFont typeface="Wingdings" pitchFamily="2" charset="2"/>
              <a:buChar char=""/>
              <a:tabLst/>
            </a:pPr>
            <a:r>
              <a:rPr lang="en-US" altLang="nl-BE" sz="2000" dirty="0" smtClean="0">
                <a:latin typeface="+mn-lt"/>
              </a:rPr>
              <a:t>if you trust R1, there is a significant effect of fertility</a:t>
            </a:r>
          </a:p>
          <a:p>
            <a:pPr marL="342900" lvl="0" indent="-342900">
              <a:spcBef>
                <a:spcPct val="20000"/>
              </a:spcBef>
              <a:buClr>
                <a:srgbClr val="E0001B"/>
              </a:buClr>
              <a:buFont typeface="Wingdings" pitchFamily="2" charset="2"/>
              <a:buChar char=""/>
              <a:tabLst/>
            </a:pPr>
            <a:r>
              <a:rPr lang="en-US" altLang="nl-BE" sz="2000" dirty="0" smtClean="0">
                <a:latin typeface="+mn-lt"/>
              </a:rPr>
              <a:t>if you trust R2, there is no significant effect of fertility</a:t>
            </a:r>
          </a:p>
          <a:p>
            <a:pPr marL="342900" lvl="0" indent="-342900">
              <a:spcBef>
                <a:spcPct val="20000"/>
              </a:spcBef>
              <a:buClr>
                <a:srgbClr val="E0001B"/>
              </a:buClr>
              <a:buFont typeface="Wingdings" pitchFamily="2" charset="2"/>
              <a:buChar char=""/>
              <a:tabLst/>
            </a:pPr>
            <a:r>
              <a:rPr lang="en-US" altLang="nl-BE" sz="2000" dirty="0" smtClean="0">
                <a:latin typeface="+mn-lt"/>
              </a:rPr>
              <a:t>if you have no reason to prefer certain choices</a:t>
            </a:r>
          </a:p>
          <a:p>
            <a:pPr marL="800100" lvl="1" indent="-342900">
              <a:spcBef>
                <a:spcPct val="20000"/>
              </a:spcBef>
              <a:buClr>
                <a:srgbClr val="E0001B"/>
              </a:buClr>
              <a:buFont typeface="Wingdings" pitchFamily="2" charset="2"/>
              <a:buChar char=""/>
              <a:tabLst/>
            </a:pPr>
            <a:r>
              <a:rPr lang="en-US" altLang="nl-BE" sz="2000" dirty="0" smtClean="0">
                <a:latin typeface="+mn-lt"/>
              </a:rPr>
              <a:t>you are uncertain about the effect of fertility</a:t>
            </a:r>
          </a:p>
          <a:p>
            <a:pPr marL="800100" lvl="1" indent="-342900">
              <a:spcBef>
                <a:spcPct val="20000"/>
              </a:spcBef>
              <a:buClr>
                <a:srgbClr val="E0001B"/>
              </a:buClr>
              <a:buFont typeface="Wingdings" pitchFamily="2" charset="2"/>
              <a:buChar char=""/>
              <a:tabLst/>
            </a:pPr>
            <a:r>
              <a:rPr lang="en-US" altLang="nl-BE" sz="2000" dirty="0" smtClean="0">
                <a:latin typeface="+mn-lt"/>
              </a:rPr>
              <a:t>your main conclusion should be a methodological one: the need to </a:t>
            </a:r>
            <a:r>
              <a:rPr lang="en-US" altLang="nl-BE" sz="2000" dirty="0" smtClean="0">
                <a:solidFill>
                  <a:schemeClr val="accent1"/>
                </a:solidFill>
                <a:latin typeface="+mn-lt"/>
              </a:rPr>
              <a:t>deflate</a:t>
            </a:r>
            <a:r>
              <a:rPr lang="en-US" altLang="nl-BE" sz="2000" dirty="0" smtClean="0">
                <a:latin typeface="+mn-lt"/>
              </a:rPr>
              <a:t> the multiverse</a:t>
            </a:r>
          </a:p>
          <a:p>
            <a:endParaRPr lang="en-US" altLang="nl-BE" sz="1800" dirty="0">
              <a:latin typeface="+mn-lt"/>
            </a:endParaRPr>
          </a:p>
          <a:p>
            <a:endParaRPr lang="en-GB" altLang="nl-BE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70744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jdelijke aanduiding voor dianumm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CA77572D-33AB-7041-9925-5E8F726040AC}" type="slidenum">
              <a:rPr lang="nl-NL" sz="1200">
                <a:solidFill>
                  <a:srgbClr val="898989"/>
                </a:solidFill>
                <a:latin typeface="Calibri" charset="0"/>
                <a:cs typeface="Calibri" charset="0"/>
              </a:rPr>
              <a:pPr eaLnBrk="1" hangingPunct="1"/>
              <a:t>28</a:t>
            </a:fld>
            <a:endParaRPr lang="nl-NL" sz="1200">
              <a:solidFill>
                <a:srgbClr val="898989"/>
              </a:solidFill>
              <a:latin typeface="Calibri" charset="0"/>
              <a:cs typeface="Calibri" charset="0"/>
            </a:endParaRPr>
          </a:p>
        </p:txBody>
      </p:sp>
      <p:sp>
        <p:nvSpPr>
          <p:cNvPr id="24579" name="Rectangle 2"/>
          <p:cNvSpPr>
            <a:spLocks noGrp="1"/>
          </p:cNvSpPr>
          <p:nvPr>
            <p:ph type="title"/>
          </p:nvPr>
        </p:nvSpPr>
        <p:spPr>
          <a:xfrm>
            <a:off x="457200" y="90806"/>
            <a:ext cx="8229600" cy="1143000"/>
          </a:xfrm>
        </p:spPr>
        <p:txBody>
          <a:bodyPr/>
          <a:lstStyle/>
          <a:p>
            <a:pPr algn="ctr"/>
            <a:r>
              <a:rPr lang="en-US" noProof="0" dirty="0" smtClean="0">
                <a:latin typeface="+mj-lt"/>
                <a:ea typeface="ＭＳ Ｐゴシック" charset="0"/>
                <a:cs typeface="Calibri" charset="0"/>
              </a:rPr>
              <a:t>deflating  the  multiverse </a:t>
            </a:r>
            <a:endParaRPr lang="en-US" noProof="0" dirty="0">
              <a:latin typeface="+mj-lt"/>
              <a:ea typeface="ＭＳ Ｐゴシック" charset="0"/>
              <a:cs typeface="Calibri" charset="0"/>
            </a:endParaRPr>
          </a:p>
        </p:txBody>
      </p:sp>
      <p:sp>
        <p:nvSpPr>
          <p:cNvPr id="51203" name="Rectangle 3"/>
          <p:cNvSpPr>
            <a:spLocks noGrp="1"/>
          </p:cNvSpPr>
          <p:nvPr>
            <p:ph type="body" idx="1"/>
          </p:nvPr>
        </p:nvSpPr>
        <p:spPr>
          <a:xfrm>
            <a:off x="457200" y="1660843"/>
            <a:ext cx="8229600" cy="4892357"/>
          </a:xfrm>
        </p:spPr>
        <p:txBody>
          <a:bodyPr>
            <a:normAutofit/>
          </a:bodyPr>
          <a:lstStyle/>
          <a:p>
            <a:pPr lvl="0">
              <a:buClr>
                <a:srgbClr val="E0001B"/>
              </a:buClr>
            </a:pPr>
            <a:r>
              <a:rPr lang="en-US" sz="2400" dirty="0" smtClean="0">
                <a:latin typeface="+mn-lt"/>
                <a:ea typeface="ＭＳ Ｐゴシック" charset="0"/>
                <a:cs typeface="Calibri" charset="0"/>
              </a:rPr>
              <a:t>better </a:t>
            </a:r>
            <a:r>
              <a:rPr lang="en-US" sz="2400" dirty="0" smtClean="0">
                <a:solidFill>
                  <a:srgbClr val="C00000"/>
                </a:solidFill>
                <a:latin typeface="+mn-lt"/>
                <a:ea typeface="ＭＳ Ｐゴシック" charset="0"/>
                <a:cs typeface="Calibri" charset="0"/>
              </a:rPr>
              <a:t>theory</a:t>
            </a:r>
            <a:r>
              <a:rPr lang="en-US" sz="2400" dirty="0" smtClean="0">
                <a:latin typeface="+mn-lt"/>
                <a:ea typeface="ＭＳ Ｐゴシック" charset="0"/>
                <a:cs typeface="Calibri" charset="0"/>
              </a:rPr>
              <a:t> on the relationship between cycle day and fertility</a:t>
            </a:r>
          </a:p>
          <a:p>
            <a:pPr lvl="0">
              <a:buClr>
                <a:srgbClr val="E0001B"/>
              </a:buClr>
            </a:pPr>
            <a:endParaRPr lang="en-US" sz="2400" noProof="0" dirty="0">
              <a:latin typeface="+mn-lt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r>
              <a:rPr lang="en-US" sz="2400" dirty="0" smtClean="0">
                <a:latin typeface="+mn-lt"/>
                <a:ea typeface="ＭＳ Ｐゴシック" charset="0"/>
                <a:cs typeface="Calibri" charset="0"/>
              </a:rPr>
              <a:t>different way of assessing fertility</a:t>
            </a:r>
          </a:p>
          <a:p>
            <a:pPr lvl="1">
              <a:buClr>
                <a:srgbClr val="E0001B"/>
              </a:buClr>
            </a:pPr>
            <a:r>
              <a:rPr lang="en-US" sz="2000" noProof="0" dirty="0" smtClean="0">
                <a:latin typeface="+mn-lt"/>
                <a:ea typeface="ＭＳ Ｐゴシック" charset="0"/>
                <a:cs typeface="Calibri" charset="0"/>
              </a:rPr>
              <a:t>surges in luteinizing hormone (e.g., </a:t>
            </a:r>
            <a:r>
              <a:rPr lang="en-US" sz="2000" noProof="0" dirty="0" err="1" smtClean="0">
                <a:latin typeface="+mn-lt"/>
                <a:ea typeface="ＭＳ Ｐゴシック" charset="0"/>
                <a:cs typeface="Calibri" charset="0"/>
              </a:rPr>
              <a:t>durante</a:t>
            </a:r>
            <a:r>
              <a:rPr lang="en-US" sz="2000" noProof="0" dirty="0" smtClean="0">
                <a:latin typeface="+mn-lt"/>
                <a:ea typeface="ＭＳ Ｐゴシック" charset="0"/>
                <a:cs typeface="Calibri" charset="0"/>
              </a:rPr>
              <a:t> et al., 2011) </a:t>
            </a:r>
          </a:p>
          <a:p>
            <a:pPr marL="609600" indent="-609600">
              <a:lnSpc>
                <a:spcPct val="90000"/>
              </a:lnSpc>
              <a:buFont typeface="Arial" charset="0"/>
              <a:buAutoNum type="arabicPeriod"/>
            </a:pPr>
            <a:endParaRPr lang="en-US" sz="2400" noProof="0" dirty="0">
              <a:latin typeface="Calibri" charset="0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r>
              <a:rPr lang="en-US" sz="2400" dirty="0" smtClean="0">
                <a:solidFill>
                  <a:srgbClr val="000000"/>
                </a:solidFill>
                <a:latin typeface="Caviar Dreams"/>
                <a:ea typeface="ＭＳ Ｐゴシック" charset="0"/>
                <a:cs typeface="Calibri" charset="0"/>
              </a:rPr>
              <a:t>cleaner </a:t>
            </a:r>
            <a:r>
              <a:rPr lang="en-US" sz="2400" dirty="0" smtClean="0">
                <a:solidFill>
                  <a:srgbClr val="C00000"/>
                </a:solidFill>
                <a:latin typeface="Caviar Dreams"/>
                <a:ea typeface="ＭＳ Ｐゴシック" charset="0"/>
                <a:cs typeface="Calibri" charset="0"/>
              </a:rPr>
              <a:t>design</a:t>
            </a:r>
            <a:r>
              <a:rPr lang="en-US" sz="2400" dirty="0" smtClean="0">
                <a:solidFill>
                  <a:srgbClr val="000000"/>
                </a:solidFill>
                <a:latin typeface="Caviar Dreams"/>
                <a:ea typeface="ＭＳ Ｐゴシック" charset="0"/>
                <a:cs typeface="Calibri" charset="0"/>
              </a:rPr>
              <a:t> in assessing relationship status</a:t>
            </a:r>
          </a:p>
          <a:p>
            <a:pPr lvl="1">
              <a:buClr>
                <a:srgbClr val="E0001B"/>
              </a:buClr>
            </a:pPr>
            <a:r>
              <a:rPr lang="en-US" sz="2000" i="1" dirty="0">
                <a:solidFill>
                  <a:srgbClr val="000000"/>
                </a:solidFill>
                <a:latin typeface="Caviar Dreams"/>
                <a:ea typeface="ＭＳ Ｐゴシック" charset="0"/>
                <a:cs typeface="Calibri" charset="0"/>
              </a:rPr>
              <a:t>dating or involved with only one </a:t>
            </a:r>
            <a:r>
              <a:rPr lang="en-US" sz="2000" i="1" dirty="0" smtClean="0">
                <a:solidFill>
                  <a:srgbClr val="000000"/>
                </a:solidFill>
                <a:latin typeface="Caviar Dreams"/>
                <a:ea typeface="ＭＳ Ｐゴシック" charset="0"/>
                <a:cs typeface="Calibri" charset="0"/>
              </a:rPr>
              <a:t>partner </a:t>
            </a:r>
            <a:r>
              <a:rPr lang="en-US" sz="2000" dirty="0" smtClean="0">
                <a:solidFill>
                  <a:srgbClr val="000000"/>
                </a:solidFill>
                <a:latin typeface="Caviar Dreams"/>
                <a:ea typeface="ＭＳ Ｐゴシック" charset="0"/>
                <a:cs typeface="Calibri" charset="0"/>
              </a:rPr>
              <a:t> is too ambiguous to be helpful</a:t>
            </a:r>
            <a:endParaRPr lang="en-US" sz="2000" i="1" dirty="0">
              <a:solidFill>
                <a:srgbClr val="000000"/>
              </a:solidFill>
              <a:latin typeface="Caviar Dreams"/>
              <a:ea typeface="ＭＳ Ｐゴシック" charset="0"/>
              <a:cs typeface="Calibri" charset="0"/>
            </a:endParaRPr>
          </a:p>
          <a:p>
            <a:pPr lvl="1">
              <a:buClr>
                <a:srgbClr val="E0001B"/>
              </a:buClr>
            </a:pPr>
            <a:endParaRPr lang="en-US" sz="2000" dirty="0" smtClean="0">
              <a:solidFill>
                <a:srgbClr val="000000"/>
              </a:solidFill>
              <a:latin typeface="Caviar Dreams"/>
              <a:ea typeface="ＭＳ Ｐゴシック" charset="0"/>
              <a:cs typeface="Calibri" charset="0"/>
            </a:endParaRPr>
          </a:p>
          <a:p>
            <a:pPr marL="609600" indent="-609600">
              <a:lnSpc>
                <a:spcPct val="90000"/>
              </a:lnSpc>
              <a:buFont typeface="Arial" charset="0"/>
              <a:buAutoNum type="arabicPeriod"/>
            </a:pPr>
            <a:endParaRPr lang="en-US" sz="2400" noProof="0" dirty="0" smtClean="0">
              <a:latin typeface="Calibri" charset="0"/>
              <a:ea typeface="ＭＳ Ｐゴシック" charset="0"/>
              <a:cs typeface="Calibri" charset="0"/>
            </a:endParaRPr>
          </a:p>
          <a:p>
            <a:pPr marL="609600" indent="-609600">
              <a:lnSpc>
                <a:spcPct val="90000"/>
              </a:lnSpc>
              <a:buFont typeface="Arial" charset="0"/>
              <a:buAutoNum type="arabicPeriod"/>
            </a:pPr>
            <a:endParaRPr lang="en-US" sz="2400" noProof="0" dirty="0">
              <a:latin typeface="Calibri" charset="0"/>
              <a:ea typeface="ＭＳ Ｐゴシック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264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jdelijke aanduiding voor dianumm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CA77572D-33AB-7041-9925-5E8F726040AC}" type="slidenum">
              <a:rPr lang="nl-NL" sz="1200">
                <a:solidFill>
                  <a:srgbClr val="898989"/>
                </a:solidFill>
                <a:latin typeface="Calibri" charset="0"/>
                <a:cs typeface="Calibri" charset="0"/>
              </a:rPr>
              <a:pPr eaLnBrk="1" hangingPunct="1"/>
              <a:t>29</a:t>
            </a:fld>
            <a:endParaRPr lang="nl-NL" sz="1200">
              <a:solidFill>
                <a:srgbClr val="898989"/>
              </a:solidFill>
              <a:latin typeface="Calibri" charset="0"/>
              <a:cs typeface="Calibri" charset="0"/>
            </a:endParaRPr>
          </a:p>
        </p:txBody>
      </p:sp>
      <p:sp>
        <p:nvSpPr>
          <p:cNvPr id="24579" name="Rectangle 2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pPr lvl="0" algn="ctr"/>
            <a:r>
              <a:rPr lang="en-US" dirty="0" smtClean="0">
                <a:ea typeface="ＭＳ Ｐゴシック" charset="0"/>
                <a:cs typeface="Calibri" charset="0"/>
              </a:rPr>
              <a:t/>
            </a:r>
            <a:br>
              <a:rPr lang="en-US" dirty="0" smtClean="0">
                <a:ea typeface="ＭＳ Ｐゴシック" charset="0"/>
                <a:cs typeface="Calibri" charset="0"/>
              </a:rPr>
            </a:br>
            <a:r>
              <a:rPr lang="en-US" dirty="0" smtClean="0">
                <a:ea typeface="ＭＳ Ｐゴシック" charset="0"/>
                <a:cs typeface="Calibri" charset="0"/>
              </a:rPr>
              <a:t>a </a:t>
            </a:r>
            <a:r>
              <a:rPr lang="en-US" dirty="0">
                <a:ea typeface="ＭＳ Ｐゴシック" charset="0"/>
                <a:cs typeface="Calibri" charset="0"/>
              </a:rPr>
              <a:t>multiverse analysis</a:t>
            </a:r>
            <a:br>
              <a:rPr lang="en-US" dirty="0">
                <a:ea typeface="ＭＳ Ｐゴシック" charset="0"/>
                <a:cs typeface="Calibri" charset="0"/>
              </a:rPr>
            </a:br>
            <a:endParaRPr lang="en-US" noProof="0" dirty="0">
              <a:latin typeface="+mj-lt"/>
              <a:ea typeface="ＭＳ Ｐゴシック" charset="0"/>
              <a:cs typeface="Calibri" charset="0"/>
            </a:endParaRPr>
          </a:p>
        </p:txBody>
      </p:sp>
      <p:sp>
        <p:nvSpPr>
          <p:cNvPr id="51203" name="Rectangle 3"/>
          <p:cNvSpPr>
            <a:spLocks noGrp="1"/>
          </p:cNvSpPr>
          <p:nvPr>
            <p:ph type="body" idx="1"/>
          </p:nvPr>
        </p:nvSpPr>
        <p:spPr>
          <a:xfrm>
            <a:off x="457200" y="838200"/>
            <a:ext cx="8229600" cy="6019800"/>
          </a:xfrm>
        </p:spPr>
        <p:txBody>
          <a:bodyPr>
            <a:noAutofit/>
          </a:bodyPr>
          <a:lstStyle/>
          <a:p>
            <a:pPr lvl="0">
              <a:buClr>
                <a:srgbClr val="E0001B"/>
              </a:buClr>
            </a:pPr>
            <a:r>
              <a:rPr lang="en-US" sz="2000" dirty="0" smtClean="0">
                <a:latin typeface="+mn-lt"/>
                <a:ea typeface="ＭＳ Ｐゴシック" charset="0"/>
                <a:cs typeface="Calibri" charset="0"/>
              </a:rPr>
              <a:t>shows the robustness or fragility of a finding</a:t>
            </a:r>
          </a:p>
          <a:p>
            <a:pPr lvl="0">
              <a:buClr>
                <a:srgbClr val="E0001B"/>
              </a:buClr>
            </a:pPr>
            <a:endParaRPr lang="en-US" sz="2000" dirty="0">
              <a:latin typeface="+mn-lt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latin typeface="+mn-lt"/>
                <a:ea typeface="ＭＳ Ｐゴシック" charset="0"/>
                <a:cs typeface="Calibri" charset="0"/>
              </a:rPr>
              <a:t>h</a:t>
            </a:r>
            <a:r>
              <a:rPr lang="en-US" sz="2000" noProof="0" dirty="0" err="1" smtClean="0">
                <a:latin typeface="+mn-lt"/>
                <a:ea typeface="ＭＳ Ｐゴシック" charset="0"/>
                <a:cs typeface="Calibri" charset="0"/>
              </a:rPr>
              <a:t>elps</a:t>
            </a:r>
            <a:r>
              <a:rPr lang="en-US" sz="2000" noProof="0" dirty="0" smtClean="0">
                <a:latin typeface="+mn-lt"/>
                <a:ea typeface="ＭＳ Ｐゴシック" charset="0"/>
                <a:cs typeface="Calibri" charset="0"/>
              </a:rPr>
              <a:t> identifying the sources of the fragility</a:t>
            </a:r>
          </a:p>
          <a:p>
            <a:pPr lvl="0">
              <a:buClr>
                <a:srgbClr val="E0001B"/>
              </a:buClr>
            </a:pPr>
            <a:endParaRPr lang="en-US" sz="2000" dirty="0">
              <a:latin typeface="+mn-lt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latin typeface="+mn-lt"/>
                <a:ea typeface="ＭＳ Ｐゴシック" charset="0"/>
                <a:cs typeface="Calibri" charset="0"/>
              </a:rPr>
              <a:t>is not restricted to p-values alone</a:t>
            </a:r>
          </a:p>
          <a:p>
            <a:pPr lvl="1">
              <a:buClr>
                <a:srgbClr val="E0001B"/>
              </a:buClr>
            </a:pPr>
            <a:r>
              <a:rPr lang="en-US" sz="1800" dirty="0" smtClean="0">
                <a:solidFill>
                  <a:srgbClr val="000000"/>
                </a:solidFill>
                <a:latin typeface="Caviar Dreams"/>
                <a:ea typeface="ＭＳ Ｐゴシック" charset="0"/>
                <a:cs typeface="Calibri" charset="0"/>
              </a:rPr>
              <a:t>e.g., Bayes </a:t>
            </a:r>
            <a:r>
              <a:rPr lang="en-US" sz="1800" dirty="0">
                <a:solidFill>
                  <a:srgbClr val="000000"/>
                </a:solidFill>
                <a:latin typeface="Caviar Dreams"/>
                <a:ea typeface="ＭＳ Ｐゴシック" charset="0"/>
                <a:cs typeface="Calibri" charset="0"/>
              </a:rPr>
              <a:t>factors are equally </a:t>
            </a:r>
            <a:r>
              <a:rPr lang="en-US" sz="1800" dirty="0" smtClean="0">
                <a:solidFill>
                  <a:srgbClr val="000000"/>
                </a:solidFill>
                <a:latin typeface="Caviar Dreams"/>
                <a:ea typeface="ＭＳ Ｐゴシック" charset="0"/>
                <a:cs typeface="Calibri" charset="0"/>
              </a:rPr>
              <a:t>sensitive </a:t>
            </a:r>
            <a:r>
              <a:rPr lang="en-US" sz="1800" dirty="0">
                <a:solidFill>
                  <a:srgbClr val="000000"/>
                </a:solidFill>
                <a:latin typeface="Caviar Dreams"/>
                <a:ea typeface="ＭＳ Ｐゴシック" charset="0"/>
                <a:cs typeface="Calibri" charset="0"/>
              </a:rPr>
              <a:t>to choices </a:t>
            </a:r>
            <a:r>
              <a:rPr lang="en-US" sz="1800" dirty="0" smtClean="0">
                <a:solidFill>
                  <a:srgbClr val="000000"/>
                </a:solidFill>
                <a:latin typeface="Caviar Dreams"/>
                <a:ea typeface="ＭＳ Ｐゴシック" charset="0"/>
                <a:cs typeface="Calibri" charset="0"/>
              </a:rPr>
              <a:t>in data construction</a:t>
            </a:r>
            <a:endParaRPr lang="en-US" sz="1800" dirty="0">
              <a:solidFill>
                <a:srgbClr val="000000"/>
              </a:solidFill>
              <a:latin typeface="Caviar Dreams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endParaRPr lang="en-US" sz="2000" dirty="0" smtClean="0">
              <a:latin typeface="+mn-lt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latin typeface="+mn-lt"/>
                <a:ea typeface="ＭＳ Ｐゴシック" charset="0"/>
                <a:cs typeface="Calibri" charset="0"/>
              </a:rPr>
              <a:t>is also informative when an analysis is pre-registered or done blindly</a:t>
            </a:r>
          </a:p>
          <a:p>
            <a:pPr lvl="0">
              <a:buClr>
                <a:srgbClr val="E0001B"/>
              </a:buClr>
            </a:pPr>
            <a:endParaRPr lang="en-US" sz="2000" dirty="0">
              <a:latin typeface="+mn-lt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latin typeface="+mn-lt"/>
                <a:ea typeface="ＭＳ Ｐゴシック" charset="0"/>
                <a:cs typeface="Calibri" charset="0"/>
              </a:rPr>
              <a:t>requires access to the raw data, not the processed </a:t>
            </a:r>
            <a:r>
              <a:rPr lang="en-US" sz="2000" dirty="0" smtClean="0">
                <a:latin typeface="+mn-lt"/>
                <a:ea typeface="ＭＳ Ｐゴシック" charset="0"/>
                <a:cs typeface="Calibri" charset="0"/>
              </a:rPr>
              <a:t>data (thank you </a:t>
            </a:r>
            <a:r>
              <a:rPr lang="en-US" sz="2000" dirty="0" err="1" smtClean="0">
                <a:latin typeface="+mn-lt"/>
                <a:ea typeface="ＭＳ Ｐゴシック" charset="0"/>
                <a:cs typeface="Calibri" charset="0"/>
              </a:rPr>
              <a:t>kristina</a:t>
            </a:r>
            <a:r>
              <a:rPr lang="en-US" sz="2000" dirty="0" smtClean="0">
                <a:latin typeface="+mn-lt"/>
                <a:ea typeface="ＭＳ Ｐゴシック" charset="0"/>
                <a:cs typeface="Calibri" charset="0"/>
              </a:rPr>
              <a:t> </a:t>
            </a:r>
            <a:r>
              <a:rPr lang="en-US" sz="2000" dirty="0" err="1" smtClean="0">
                <a:latin typeface="+mn-lt"/>
                <a:ea typeface="ＭＳ Ｐゴシック" charset="0"/>
                <a:cs typeface="Calibri" charset="0"/>
              </a:rPr>
              <a:t>durante</a:t>
            </a:r>
            <a:r>
              <a:rPr lang="en-US" sz="2000" dirty="0" smtClean="0">
                <a:latin typeface="+mn-lt"/>
                <a:ea typeface="ＭＳ Ｐゴシック" charset="0"/>
                <a:cs typeface="Calibri" charset="0"/>
              </a:rPr>
              <a:t>!)</a:t>
            </a:r>
            <a:endParaRPr lang="en-US" sz="2000" dirty="0" smtClean="0">
              <a:latin typeface="+mn-lt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endParaRPr lang="en-US" sz="2000" dirty="0">
              <a:latin typeface="+mn-lt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latin typeface="+mn-lt"/>
                <a:ea typeface="ＭＳ Ｐゴシック" charset="0"/>
                <a:cs typeface="Calibri" charset="0"/>
              </a:rPr>
              <a:t>shows a small part only of a larger multiverse of statistical results</a:t>
            </a:r>
          </a:p>
          <a:p>
            <a:pPr lvl="1">
              <a:buClr>
                <a:srgbClr val="E0001B"/>
              </a:buClr>
            </a:pPr>
            <a:r>
              <a:rPr lang="en-US" sz="1800" dirty="0">
                <a:latin typeface="+mn-lt"/>
                <a:ea typeface="ＭＳ Ｐゴシック" charset="0"/>
                <a:cs typeface="Calibri" charset="0"/>
              </a:rPr>
              <a:t>there is not only a data multiverse but also a model multiverse (e.g., </a:t>
            </a:r>
            <a:r>
              <a:rPr lang="en-US" sz="1800" dirty="0" err="1" smtClean="0">
                <a:latin typeface="+mn-lt"/>
                <a:ea typeface="ＭＳ Ｐゴシック" charset="0"/>
                <a:cs typeface="Calibri" charset="0"/>
              </a:rPr>
              <a:t>patel</a:t>
            </a:r>
            <a:r>
              <a:rPr lang="en-US" sz="1800" dirty="0">
                <a:latin typeface="+mn-lt"/>
                <a:ea typeface="ＭＳ Ｐゴシック" charset="0"/>
                <a:cs typeface="Calibri" charset="0"/>
              </a:rPr>
              <a:t>, </a:t>
            </a:r>
            <a:r>
              <a:rPr lang="en-US" sz="1800" dirty="0" err="1" smtClean="0">
                <a:latin typeface="+mn-lt"/>
                <a:ea typeface="ＭＳ Ｐゴシック" charset="0"/>
                <a:cs typeface="Calibri" charset="0"/>
              </a:rPr>
              <a:t>burford</a:t>
            </a:r>
            <a:r>
              <a:rPr lang="en-US" sz="1800" dirty="0">
                <a:latin typeface="+mn-lt"/>
                <a:ea typeface="ＭＳ Ｐゴシック" charset="0"/>
                <a:cs typeface="Calibri" charset="0"/>
              </a:rPr>
              <a:t>, </a:t>
            </a:r>
            <a:r>
              <a:rPr lang="en-US" sz="1800" dirty="0" smtClean="0">
                <a:latin typeface="+mn-lt"/>
                <a:ea typeface="ＭＳ Ｐゴシック" charset="0"/>
                <a:cs typeface="Calibri" charset="0"/>
              </a:rPr>
              <a:t>and </a:t>
            </a:r>
            <a:r>
              <a:rPr lang="en-US" sz="1800" dirty="0" err="1" smtClean="0">
                <a:latin typeface="+mn-lt"/>
                <a:ea typeface="ＭＳ Ｐゴシック" charset="0"/>
                <a:cs typeface="Calibri" charset="0"/>
              </a:rPr>
              <a:t>ioannidis</a:t>
            </a:r>
            <a:r>
              <a:rPr lang="en-US" sz="1800" dirty="0" smtClean="0">
                <a:latin typeface="+mn-lt"/>
                <a:ea typeface="ＭＳ Ｐゴシック" charset="0"/>
                <a:cs typeface="Calibri" charset="0"/>
              </a:rPr>
              <a:t>, 2015)</a:t>
            </a:r>
            <a:endParaRPr lang="en-US" sz="1800" noProof="0" dirty="0">
              <a:latin typeface="Calibri" charset="0"/>
              <a:ea typeface="ＭＳ Ｐゴシック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60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325441" y="381961"/>
            <a:ext cx="8493120" cy="414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pPr algn="ctr"/>
            <a:r>
              <a:rPr lang="en-GB" altLang="nl-BE" sz="1451" b="1" dirty="0" smtClean="0">
                <a:latin typeface="+mn-lt"/>
              </a:rPr>
              <a:t>women’s </a:t>
            </a:r>
            <a:r>
              <a:rPr lang="en-GB" altLang="nl-BE" sz="1451" b="1" dirty="0">
                <a:latin typeface="+mn-lt"/>
              </a:rPr>
              <a:t>religiosity as a function of fertility and relationship </a:t>
            </a:r>
            <a:r>
              <a:rPr lang="en-GB" altLang="nl-BE" sz="1451" b="1" dirty="0" smtClean="0">
                <a:latin typeface="+mn-lt"/>
              </a:rPr>
              <a:t>status </a:t>
            </a:r>
            <a:endParaRPr lang="en-GB" altLang="nl-BE" sz="1451" b="1" dirty="0">
              <a:latin typeface="+mn-lt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241" y="979561"/>
            <a:ext cx="4479840" cy="4893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6" name="Text Box 4"/>
          <p:cNvSpPr txBox="1">
            <a:spLocks noChangeArrowheads="1"/>
          </p:cNvSpPr>
          <p:nvPr/>
        </p:nvSpPr>
        <p:spPr bwMode="auto">
          <a:xfrm>
            <a:off x="2943841" y="6015000"/>
            <a:ext cx="4295159" cy="6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r>
              <a:rPr lang="en-US" altLang="nl-BE" sz="1800" dirty="0">
                <a:latin typeface="+mn-lt"/>
              </a:rPr>
              <a:t>fertility x relationship status interaction, </a:t>
            </a:r>
            <a:endParaRPr lang="en-US" altLang="nl-BE" sz="1800" dirty="0" smtClean="0">
              <a:latin typeface="+mn-lt"/>
            </a:endParaRPr>
          </a:p>
          <a:p>
            <a:r>
              <a:rPr lang="en-US" altLang="nl-BE" sz="1800" dirty="0" smtClean="0">
                <a:latin typeface="+mn-lt"/>
              </a:rPr>
              <a:t>F(1,159</a:t>
            </a:r>
            <a:r>
              <a:rPr lang="en-US" altLang="nl-BE" sz="1800" dirty="0">
                <a:latin typeface="+mn-lt"/>
              </a:rPr>
              <a:t>)=6.46, p=.012</a:t>
            </a:r>
            <a:endParaRPr lang="en-GB" altLang="nl-BE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5661541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jdelijke aanduiding voor dianumm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CA77572D-33AB-7041-9925-5E8F726040AC}" type="slidenum">
              <a:rPr lang="nl-NL" sz="1200">
                <a:solidFill>
                  <a:srgbClr val="898989"/>
                </a:solidFill>
                <a:latin typeface="Calibri" charset="0"/>
                <a:cs typeface="Calibri" charset="0"/>
              </a:rPr>
              <a:pPr eaLnBrk="1" hangingPunct="1"/>
              <a:t>30</a:t>
            </a:fld>
            <a:endParaRPr lang="nl-NL" sz="1200">
              <a:solidFill>
                <a:srgbClr val="898989"/>
              </a:solidFill>
              <a:latin typeface="Calibri" charset="0"/>
              <a:cs typeface="Calibri" charset="0"/>
            </a:endParaRPr>
          </a:p>
        </p:txBody>
      </p:sp>
      <p:sp>
        <p:nvSpPr>
          <p:cNvPr id="24579" name="Rectangle 2"/>
          <p:cNvSpPr>
            <a:spLocks noGrp="1"/>
          </p:cNvSpPr>
          <p:nvPr>
            <p:ph type="title"/>
          </p:nvPr>
        </p:nvSpPr>
        <p:spPr>
          <a:xfrm>
            <a:off x="457200" y="90806"/>
            <a:ext cx="8229600" cy="1143000"/>
          </a:xfrm>
        </p:spPr>
        <p:txBody>
          <a:bodyPr/>
          <a:lstStyle/>
          <a:p>
            <a:pPr algn="ctr"/>
            <a:r>
              <a:rPr lang="en-US" noProof="0" dirty="0" smtClean="0">
                <a:latin typeface="+mj-lt"/>
                <a:ea typeface="ＭＳ Ｐゴシック" charset="0"/>
                <a:cs typeface="Calibri" charset="0"/>
              </a:rPr>
              <a:t>conclusion</a:t>
            </a:r>
            <a:endParaRPr lang="en-US" noProof="0" dirty="0">
              <a:latin typeface="+mj-lt"/>
              <a:ea typeface="ＭＳ Ｐゴシック" charset="0"/>
              <a:cs typeface="Calibri" charset="0"/>
            </a:endParaRPr>
          </a:p>
        </p:txBody>
      </p:sp>
      <p:sp>
        <p:nvSpPr>
          <p:cNvPr id="51203" name="Rectangle 3"/>
          <p:cNvSpPr>
            <a:spLocks noGrp="1"/>
          </p:cNvSpPr>
          <p:nvPr>
            <p:ph type="body" idx="1"/>
          </p:nvPr>
        </p:nvSpPr>
        <p:spPr>
          <a:xfrm>
            <a:off x="457200" y="1233806"/>
            <a:ext cx="8229600" cy="4892357"/>
          </a:xfrm>
        </p:spPr>
        <p:txBody>
          <a:bodyPr>
            <a:normAutofit/>
          </a:bodyPr>
          <a:lstStyle/>
          <a:p>
            <a:pPr lvl="0">
              <a:buClr>
                <a:srgbClr val="E0001B"/>
              </a:buClr>
            </a:pPr>
            <a:r>
              <a:rPr lang="en-US" sz="2400" noProof="0" dirty="0" smtClean="0">
                <a:latin typeface="+mn-lt"/>
                <a:ea typeface="ＭＳ Ｐゴシック" charset="0"/>
                <a:cs typeface="Calibri" charset="0"/>
              </a:rPr>
              <a:t>data sets are often constructed rather than collected</a:t>
            </a:r>
          </a:p>
          <a:p>
            <a:pPr lvl="0">
              <a:buClr>
                <a:srgbClr val="E0001B"/>
              </a:buClr>
            </a:pPr>
            <a:endParaRPr lang="en-US" sz="2400" noProof="0" dirty="0" smtClean="0">
              <a:latin typeface="+mn-lt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r>
              <a:rPr lang="en-US" sz="2400" noProof="0" dirty="0" smtClean="0">
                <a:latin typeface="+mn-lt"/>
                <a:ea typeface="ＭＳ Ｐゴシック" charset="0"/>
                <a:cs typeface="Calibri" charset="0"/>
              </a:rPr>
              <a:t>data construction is often arbitrary</a:t>
            </a:r>
          </a:p>
          <a:p>
            <a:pPr lvl="0">
              <a:buClr>
                <a:srgbClr val="E0001B"/>
              </a:buClr>
            </a:pPr>
            <a:endParaRPr lang="en-US" sz="2400" noProof="0" dirty="0" smtClean="0">
              <a:latin typeface="+mn-lt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r>
              <a:rPr lang="en-US" sz="2400" dirty="0" smtClean="0">
                <a:latin typeface="+mn-lt"/>
                <a:ea typeface="ＭＳ Ｐゴシック" charset="0"/>
                <a:cs typeface="Calibri" charset="0"/>
              </a:rPr>
              <a:t>t</a:t>
            </a:r>
            <a:r>
              <a:rPr lang="en-US" sz="2400" noProof="0" dirty="0" smtClean="0">
                <a:latin typeface="+mn-lt"/>
                <a:ea typeface="ＭＳ Ｐゴシック" charset="0"/>
                <a:cs typeface="Calibri" charset="0"/>
              </a:rPr>
              <a:t>he statistical result is as arbitrary as the data construction</a:t>
            </a:r>
          </a:p>
          <a:p>
            <a:pPr lvl="0">
              <a:buClr>
                <a:srgbClr val="E0001B"/>
              </a:buClr>
            </a:pPr>
            <a:endParaRPr lang="en-US" sz="2400" noProof="0" dirty="0" smtClean="0">
              <a:latin typeface="+mn-lt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r>
              <a:rPr lang="en-US" sz="2400" noProof="0" dirty="0" smtClean="0">
                <a:latin typeface="+mn-lt"/>
                <a:ea typeface="ＭＳ Ｐゴシック" charset="0"/>
                <a:cs typeface="Calibri" charset="0"/>
              </a:rPr>
              <a:t>reporting a single data set analysis can be misleading</a:t>
            </a:r>
          </a:p>
          <a:p>
            <a:pPr lvl="0">
              <a:buClr>
                <a:srgbClr val="E0001B"/>
              </a:buClr>
            </a:pPr>
            <a:endParaRPr lang="en-US" sz="2400" noProof="0" dirty="0" smtClean="0">
              <a:latin typeface="+mn-lt"/>
              <a:ea typeface="ＭＳ Ｐゴシック" charset="0"/>
              <a:cs typeface="Calibri" charset="0"/>
            </a:endParaRPr>
          </a:p>
          <a:p>
            <a:pPr lvl="0">
              <a:buClr>
                <a:srgbClr val="E0001B"/>
              </a:buClr>
            </a:pPr>
            <a:r>
              <a:rPr lang="en-US" sz="2400" noProof="0" dirty="0" smtClean="0">
                <a:latin typeface="+mn-lt"/>
                <a:ea typeface="ＭＳ Ｐゴシック" charset="0"/>
                <a:cs typeface="Calibri" charset="0"/>
              </a:rPr>
              <a:t>we should both reduce and report the multiverse of statistical results</a:t>
            </a:r>
          </a:p>
          <a:p>
            <a:pPr marL="609600" indent="-609600">
              <a:lnSpc>
                <a:spcPct val="90000"/>
              </a:lnSpc>
              <a:buFont typeface="Arial" charset="0"/>
              <a:buAutoNum type="arabicPeriod"/>
            </a:pPr>
            <a:endParaRPr lang="en-US" sz="2400" noProof="0" dirty="0">
              <a:latin typeface="Calibri" charset="0"/>
              <a:ea typeface="ＭＳ Ｐゴシック" charset="0"/>
              <a:cs typeface="Calibri" charset="0"/>
            </a:endParaRPr>
          </a:p>
          <a:p>
            <a:pPr marL="609600" indent="-609600">
              <a:lnSpc>
                <a:spcPct val="90000"/>
              </a:lnSpc>
              <a:buFont typeface="Arial" charset="0"/>
              <a:buAutoNum type="arabicPeriod"/>
            </a:pPr>
            <a:endParaRPr lang="en-US" sz="2400" noProof="0" dirty="0" smtClean="0">
              <a:latin typeface="Calibri" charset="0"/>
              <a:ea typeface="ＭＳ Ｐゴシック" charset="0"/>
              <a:cs typeface="Calibri" charset="0"/>
            </a:endParaRPr>
          </a:p>
          <a:p>
            <a:pPr marL="609600" indent="-609600">
              <a:lnSpc>
                <a:spcPct val="90000"/>
              </a:lnSpc>
              <a:buFont typeface="Arial" charset="0"/>
              <a:buAutoNum type="arabicPeriod"/>
            </a:pPr>
            <a:endParaRPr lang="en-US" sz="2400" noProof="0" dirty="0">
              <a:latin typeface="Calibri" charset="0"/>
              <a:ea typeface="ＭＳ Ｐゴシック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86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jdelijke aanduiding voor dianumm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CA77572D-33AB-7041-9925-5E8F726040AC}" type="slidenum">
              <a:rPr lang="nl-NL" sz="1200">
                <a:solidFill>
                  <a:srgbClr val="898989"/>
                </a:solidFill>
                <a:latin typeface="Calibri" charset="0"/>
                <a:cs typeface="Calibri" charset="0"/>
              </a:rPr>
              <a:pPr eaLnBrk="1" hangingPunct="1"/>
              <a:t>31</a:t>
            </a:fld>
            <a:endParaRPr lang="nl-NL" sz="1200">
              <a:solidFill>
                <a:srgbClr val="898989"/>
              </a:solidFill>
              <a:latin typeface="Calibri" charset="0"/>
              <a:cs typeface="Calibri" charset="0"/>
            </a:endParaRPr>
          </a:p>
        </p:txBody>
      </p:sp>
      <p:sp>
        <p:nvSpPr>
          <p:cNvPr id="24579" name="Rectangle 2"/>
          <p:cNvSpPr>
            <a:spLocks noGrp="1"/>
          </p:cNvSpPr>
          <p:nvPr>
            <p:ph type="title"/>
          </p:nvPr>
        </p:nvSpPr>
        <p:spPr>
          <a:xfrm>
            <a:off x="457200" y="90806"/>
            <a:ext cx="8229600" cy="1143000"/>
          </a:xfrm>
        </p:spPr>
        <p:txBody>
          <a:bodyPr/>
          <a:lstStyle/>
          <a:p>
            <a:pPr algn="ctr"/>
            <a:r>
              <a:rPr lang="en-US" noProof="0" dirty="0" smtClean="0">
                <a:latin typeface="+mj-lt"/>
                <a:ea typeface="ＭＳ Ｐゴシック" charset="0"/>
                <a:cs typeface="Calibri" charset="0"/>
              </a:rPr>
              <a:t>references</a:t>
            </a:r>
            <a:endParaRPr lang="en-US" noProof="0" dirty="0">
              <a:latin typeface="+mj-lt"/>
              <a:ea typeface="ＭＳ Ｐゴシック" charset="0"/>
              <a:cs typeface="Calibri" charset="0"/>
            </a:endParaRPr>
          </a:p>
        </p:txBody>
      </p:sp>
      <p:sp>
        <p:nvSpPr>
          <p:cNvPr id="51203" name="Rectangle 3"/>
          <p:cNvSpPr>
            <a:spLocks noGrp="1"/>
          </p:cNvSpPr>
          <p:nvPr>
            <p:ph type="body" idx="1"/>
          </p:nvPr>
        </p:nvSpPr>
        <p:spPr>
          <a:xfrm>
            <a:off x="457200" y="1233806"/>
            <a:ext cx="8229600" cy="4892357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 smtClean="0">
                <a:latin typeface="+mn-lt"/>
              </a:rPr>
              <a:t>Durante</a:t>
            </a:r>
            <a:r>
              <a:rPr lang="en-US" sz="2400" dirty="0">
                <a:latin typeface="+mn-lt"/>
              </a:rPr>
              <a:t>, K. M., </a:t>
            </a:r>
            <a:r>
              <a:rPr lang="en-US" sz="2400" dirty="0" err="1">
                <a:latin typeface="+mn-lt"/>
              </a:rPr>
              <a:t>Griskevicius</a:t>
            </a:r>
            <a:r>
              <a:rPr lang="en-US" sz="2400" dirty="0">
                <a:latin typeface="+mn-lt"/>
              </a:rPr>
              <a:t>, V., Hill, S. E., </a:t>
            </a:r>
            <a:r>
              <a:rPr lang="en-US" sz="2400" dirty="0" err="1">
                <a:latin typeface="+mn-lt"/>
              </a:rPr>
              <a:t>Perilloux</a:t>
            </a:r>
            <a:r>
              <a:rPr lang="en-US" sz="2400" dirty="0">
                <a:latin typeface="+mn-lt"/>
              </a:rPr>
              <a:t>, C., &amp; Li, N. P. (2011). </a:t>
            </a:r>
            <a:r>
              <a:rPr lang="en-US" sz="2400" dirty="0" smtClean="0">
                <a:latin typeface="+mn-lt"/>
              </a:rPr>
              <a:t>Ovulation, female </a:t>
            </a:r>
            <a:r>
              <a:rPr lang="en-US" sz="2400" dirty="0">
                <a:latin typeface="+mn-lt"/>
              </a:rPr>
              <a:t>competition, and product choice: Hormonal influences on consumer behavior</a:t>
            </a:r>
            <a:r>
              <a:rPr lang="en-US" sz="2400" dirty="0" smtClean="0">
                <a:latin typeface="+mn-lt"/>
              </a:rPr>
              <a:t>. </a:t>
            </a:r>
            <a:r>
              <a:rPr lang="en-US" sz="2400" i="1" dirty="0" smtClean="0">
                <a:latin typeface="+mn-lt"/>
              </a:rPr>
              <a:t>Journal </a:t>
            </a:r>
            <a:r>
              <a:rPr lang="en-US" sz="2400" i="1" dirty="0">
                <a:latin typeface="+mn-lt"/>
              </a:rPr>
              <a:t>of Consumer Research</a:t>
            </a:r>
            <a:r>
              <a:rPr lang="en-US" sz="2400" dirty="0">
                <a:latin typeface="+mn-lt"/>
              </a:rPr>
              <a:t>, </a:t>
            </a:r>
            <a:r>
              <a:rPr lang="en-US" sz="2400" i="1" dirty="0">
                <a:latin typeface="+mn-lt"/>
              </a:rPr>
              <a:t>37 </a:t>
            </a:r>
            <a:r>
              <a:rPr lang="en-US" sz="2400" dirty="0">
                <a:latin typeface="+mn-lt"/>
              </a:rPr>
              <a:t>, 921–934</a:t>
            </a:r>
            <a:r>
              <a:rPr lang="en-US" sz="2400" dirty="0" smtClean="0">
                <a:latin typeface="+mn-lt"/>
              </a:rPr>
              <a:t>.</a:t>
            </a:r>
          </a:p>
          <a:p>
            <a:r>
              <a:rPr lang="it-IT" sz="2400" dirty="0" smtClean="0">
                <a:latin typeface="+mn-lt"/>
              </a:rPr>
              <a:t>Durante</a:t>
            </a:r>
            <a:r>
              <a:rPr lang="it-IT" sz="2400" dirty="0">
                <a:latin typeface="+mn-lt"/>
              </a:rPr>
              <a:t>, K. M., Griskevicius, V., Simpson, J. A., Cantú, S. M., &amp; Li, N. P. (2012</a:t>
            </a:r>
            <a:r>
              <a:rPr lang="it-IT" sz="2400" dirty="0" smtClean="0">
                <a:latin typeface="+mn-lt"/>
              </a:rPr>
              <a:t>). </a:t>
            </a:r>
            <a:r>
              <a:rPr lang="en-US" sz="2400" dirty="0" smtClean="0">
                <a:latin typeface="+mn-lt"/>
              </a:rPr>
              <a:t>Ovulation </a:t>
            </a:r>
            <a:r>
              <a:rPr lang="en-US" sz="2400" dirty="0">
                <a:latin typeface="+mn-lt"/>
              </a:rPr>
              <a:t>leads women to perceive sexy cads as good dads. </a:t>
            </a:r>
            <a:r>
              <a:rPr lang="en-US" sz="2400" i="1" dirty="0">
                <a:latin typeface="+mn-lt"/>
              </a:rPr>
              <a:t>Journal of </a:t>
            </a:r>
            <a:r>
              <a:rPr lang="en-US" sz="2400" i="1" dirty="0" smtClean="0">
                <a:latin typeface="+mn-lt"/>
              </a:rPr>
              <a:t>Personality and </a:t>
            </a:r>
            <a:r>
              <a:rPr lang="en-US" sz="2400" i="1" dirty="0">
                <a:latin typeface="+mn-lt"/>
              </a:rPr>
              <a:t>Social Psychology</a:t>
            </a:r>
            <a:r>
              <a:rPr lang="en-US" sz="2400" dirty="0">
                <a:latin typeface="+mn-lt"/>
              </a:rPr>
              <a:t>, </a:t>
            </a:r>
            <a:r>
              <a:rPr lang="en-US" sz="2400" i="1" dirty="0">
                <a:latin typeface="+mn-lt"/>
              </a:rPr>
              <a:t>103 </a:t>
            </a:r>
            <a:r>
              <a:rPr lang="en-US" sz="2400" dirty="0">
                <a:latin typeface="+mn-lt"/>
              </a:rPr>
              <a:t>, 292–305.</a:t>
            </a:r>
          </a:p>
          <a:p>
            <a:r>
              <a:rPr lang="en-US" sz="2400" dirty="0">
                <a:latin typeface="+mn-lt"/>
              </a:rPr>
              <a:t>Durante, K. M., Rae, A., &amp; </a:t>
            </a:r>
            <a:r>
              <a:rPr lang="en-US" sz="2400" dirty="0" err="1">
                <a:latin typeface="+mn-lt"/>
              </a:rPr>
              <a:t>Griskevicius</a:t>
            </a:r>
            <a:r>
              <a:rPr lang="en-US" sz="2400" dirty="0">
                <a:latin typeface="+mn-lt"/>
              </a:rPr>
              <a:t>, V. (2013). The fluctuating female vote: Politics</a:t>
            </a:r>
            <a:r>
              <a:rPr lang="en-US" sz="2400" dirty="0" smtClean="0">
                <a:latin typeface="+mn-lt"/>
              </a:rPr>
              <a:t>, religion</a:t>
            </a:r>
            <a:r>
              <a:rPr lang="en-US" sz="2400" dirty="0">
                <a:latin typeface="+mn-lt"/>
              </a:rPr>
              <a:t>, and the ovulatory cycle. </a:t>
            </a:r>
            <a:r>
              <a:rPr lang="en-US" sz="2400" i="1" dirty="0">
                <a:latin typeface="+mn-lt"/>
              </a:rPr>
              <a:t>Psychological Science</a:t>
            </a:r>
            <a:r>
              <a:rPr lang="en-US" sz="2400" dirty="0">
                <a:latin typeface="+mn-lt"/>
              </a:rPr>
              <a:t>, </a:t>
            </a:r>
            <a:r>
              <a:rPr lang="en-US" sz="2400" i="1" dirty="0">
                <a:latin typeface="+mn-lt"/>
              </a:rPr>
              <a:t>24 </a:t>
            </a:r>
            <a:r>
              <a:rPr lang="en-US" sz="2400" dirty="0">
                <a:latin typeface="+mn-lt"/>
              </a:rPr>
              <a:t>, 1007–1016</a:t>
            </a:r>
            <a:r>
              <a:rPr lang="en-US" sz="2400" dirty="0" smtClean="0">
                <a:latin typeface="+mn-lt"/>
              </a:rPr>
              <a:t>.</a:t>
            </a:r>
          </a:p>
          <a:p>
            <a:r>
              <a:rPr lang="en-US" sz="2400" dirty="0">
                <a:latin typeface="+mn-lt"/>
              </a:rPr>
              <a:t>Patel, C. J., </a:t>
            </a:r>
            <a:r>
              <a:rPr lang="en-US" sz="2400" dirty="0" err="1">
                <a:latin typeface="+mn-lt"/>
              </a:rPr>
              <a:t>Burford</a:t>
            </a:r>
            <a:r>
              <a:rPr lang="en-US" sz="2400" dirty="0">
                <a:latin typeface="+mn-lt"/>
              </a:rPr>
              <a:t>, B., &amp; Ioannidis, J. P. (2015). Assessment of vibration of effects due to model specification can demonstrate the instability of observational associations. </a:t>
            </a:r>
            <a:r>
              <a:rPr lang="en-US" sz="2400" i="1" dirty="0">
                <a:latin typeface="+mn-lt"/>
              </a:rPr>
              <a:t>Journal of Clinical Epidemiology</a:t>
            </a:r>
            <a:r>
              <a:rPr lang="en-US" sz="2400" dirty="0">
                <a:latin typeface="+mn-lt"/>
              </a:rPr>
              <a:t>, </a:t>
            </a:r>
            <a:r>
              <a:rPr lang="en-US" sz="2400" i="1" dirty="0">
                <a:latin typeface="+mn-lt"/>
              </a:rPr>
              <a:t>68 </a:t>
            </a:r>
            <a:r>
              <a:rPr lang="en-US" sz="2400" dirty="0">
                <a:latin typeface="+mn-lt"/>
              </a:rPr>
              <a:t>(9), 1046–1058.</a:t>
            </a:r>
          </a:p>
          <a:p>
            <a:r>
              <a:rPr lang="fr-FR" sz="2400" dirty="0">
                <a:latin typeface="+mn-lt"/>
              </a:rPr>
              <a:t>Simmons, J. P., Nelson, L. D., &amp; </a:t>
            </a:r>
            <a:r>
              <a:rPr lang="fr-FR" sz="2400" dirty="0" err="1">
                <a:latin typeface="+mn-lt"/>
              </a:rPr>
              <a:t>Simonsohn</a:t>
            </a:r>
            <a:r>
              <a:rPr lang="fr-FR" sz="2400" dirty="0">
                <a:latin typeface="+mn-lt"/>
              </a:rPr>
              <a:t>, U. (2011). False-positive </a:t>
            </a:r>
            <a:r>
              <a:rPr lang="fr-FR" sz="2400" dirty="0" err="1">
                <a:latin typeface="+mn-lt"/>
              </a:rPr>
              <a:t>psychology</a:t>
            </a:r>
            <a:r>
              <a:rPr lang="fr-FR" sz="2400" dirty="0">
                <a:latin typeface="+mn-lt"/>
              </a:rPr>
              <a:t>: </a:t>
            </a:r>
            <a:r>
              <a:rPr lang="en-US" sz="2400" dirty="0">
                <a:latin typeface="+mn-lt"/>
              </a:rPr>
              <a:t>Undisclosed flexibility in data collection and analysis allows presenting anything as </a:t>
            </a:r>
            <a:r>
              <a:rPr lang="fr-FR" sz="2400" dirty="0" err="1">
                <a:latin typeface="+mn-lt"/>
              </a:rPr>
              <a:t>significant</a:t>
            </a:r>
            <a:r>
              <a:rPr lang="fr-FR" sz="2400" dirty="0">
                <a:latin typeface="+mn-lt"/>
              </a:rPr>
              <a:t>. </a:t>
            </a:r>
            <a:r>
              <a:rPr lang="fr-FR" sz="2400" i="1" dirty="0" err="1">
                <a:latin typeface="+mn-lt"/>
              </a:rPr>
              <a:t>Psychological</a:t>
            </a:r>
            <a:r>
              <a:rPr lang="fr-FR" sz="2400" i="1" dirty="0">
                <a:latin typeface="+mn-lt"/>
              </a:rPr>
              <a:t> Science</a:t>
            </a:r>
            <a:r>
              <a:rPr lang="fr-FR" sz="2400" dirty="0">
                <a:latin typeface="+mn-lt"/>
              </a:rPr>
              <a:t>, </a:t>
            </a:r>
            <a:r>
              <a:rPr lang="fr-FR" sz="2400" i="1" dirty="0">
                <a:latin typeface="+mn-lt"/>
              </a:rPr>
              <a:t>22 </a:t>
            </a:r>
            <a:r>
              <a:rPr lang="fr-FR" sz="2400" dirty="0">
                <a:latin typeface="+mn-lt"/>
              </a:rPr>
              <a:t>, 1359–1366.</a:t>
            </a:r>
          </a:p>
          <a:p>
            <a:endParaRPr lang="en-US" sz="2400" noProof="0" dirty="0" smtClean="0">
              <a:latin typeface="+mn-lt"/>
              <a:ea typeface="ＭＳ Ｐゴシック" charset="0"/>
              <a:cs typeface="Calibri" charset="0"/>
            </a:endParaRPr>
          </a:p>
          <a:p>
            <a:pPr marL="609600" indent="-609600">
              <a:lnSpc>
                <a:spcPct val="90000"/>
              </a:lnSpc>
              <a:buFont typeface="Arial" charset="0"/>
              <a:buAutoNum type="arabicPeriod"/>
            </a:pPr>
            <a:endParaRPr lang="en-US" sz="2400" noProof="0" dirty="0" smtClean="0">
              <a:latin typeface="+mn-lt"/>
              <a:ea typeface="ＭＳ Ｐゴシック" charset="0"/>
              <a:cs typeface="Calibri" charset="0"/>
            </a:endParaRPr>
          </a:p>
          <a:p>
            <a:pPr marL="609600" indent="-609600">
              <a:lnSpc>
                <a:spcPct val="90000"/>
              </a:lnSpc>
              <a:buFont typeface="Arial" charset="0"/>
              <a:buAutoNum type="arabicPeriod"/>
            </a:pPr>
            <a:endParaRPr lang="en-US" sz="2400" noProof="0" dirty="0">
              <a:latin typeface="+mn-lt"/>
              <a:ea typeface="ＭＳ Ｐゴシック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18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838200"/>
            <a:ext cx="7772400" cy="1470025"/>
          </a:xfrm>
        </p:spPr>
        <p:txBody>
          <a:bodyPr/>
          <a:lstStyle/>
          <a:p>
            <a:r>
              <a:rPr lang="en-US" noProof="0" dirty="0" smtClean="0"/>
              <a:t>Increasing  transparency  </a:t>
            </a:r>
            <a:br>
              <a:rPr lang="en-US" noProof="0" dirty="0" smtClean="0"/>
            </a:br>
            <a:r>
              <a:rPr lang="en-US" noProof="0" dirty="0" smtClean="0"/>
              <a:t>through  a multiverse  analysis</a:t>
            </a:r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533400" y="2895600"/>
            <a:ext cx="7239000" cy="35814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1600" noProof="0" dirty="0" smtClean="0">
              <a:latin typeface="+mn-lt"/>
            </a:endParaRPr>
          </a:p>
          <a:p>
            <a:endParaRPr lang="en-US" sz="1600" noProof="0" dirty="0" smtClean="0">
              <a:latin typeface="+mn-lt"/>
            </a:endParaRPr>
          </a:p>
          <a:p>
            <a:pPr marL="0" indent="0">
              <a:buNone/>
            </a:pPr>
            <a:r>
              <a:rPr lang="en-US" sz="1600" dirty="0">
                <a:latin typeface="+mn-lt"/>
              </a:rPr>
              <a:t>Steegen, S., Tuerlinckx, F., </a:t>
            </a:r>
            <a:r>
              <a:rPr lang="en-US" sz="1600" dirty="0" err="1">
                <a:latin typeface="+mn-lt"/>
              </a:rPr>
              <a:t>Gelman</a:t>
            </a:r>
            <a:r>
              <a:rPr lang="en-US" sz="1600" dirty="0">
                <a:latin typeface="+mn-lt"/>
              </a:rPr>
              <a:t>, A., &amp; </a:t>
            </a:r>
            <a:r>
              <a:rPr lang="en-US" sz="1600" dirty="0" err="1">
                <a:latin typeface="+mn-lt"/>
              </a:rPr>
              <a:t>Vanpaemel</a:t>
            </a:r>
            <a:r>
              <a:rPr lang="en-US" sz="1600" dirty="0">
                <a:latin typeface="+mn-lt"/>
              </a:rPr>
              <a:t>, W. </a:t>
            </a:r>
            <a:r>
              <a:rPr lang="en-US" sz="1600" dirty="0" smtClean="0">
                <a:latin typeface="+mn-lt"/>
              </a:rPr>
              <a:t>(in press). </a:t>
            </a:r>
            <a:r>
              <a:rPr lang="en-US" sz="1600" dirty="0">
                <a:latin typeface="+mn-lt"/>
              </a:rPr>
              <a:t>Increasing</a:t>
            </a:r>
          </a:p>
          <a:p>
            <a:pPr marL="0" indent="0">
              <a:buNone/>
            </a:pPr>
            <a:r>
              <a:rPr lang="en-US" sz="1600" dirty="0">
                <a:latin typeface="+mn-lt"/>
              </a:rPr>
              <a:t>transparency through a multiverse analysis. </a:t>
            </a:r>
            <a:r>
              <a:rPr lang="en-US" sz="1600" i="1" dirty="0">
                <a:latin typeface="+mn-lt"/>
              </a:rPr>
              <a:t>Perspectives on Psychological Science</a:t>
            </a:r>
            <a:r>
              <a:rPr lang="en-US" sz="1600" i="1" dirty="0" smtClean="0">
                <a:latin typeface="+mn-lt"/>
              </a:rPr>
              <a:t>.</a:t>
            </a:r>
          </a:p>
          <a:p>
            <a:pPr marL="0" indent="0">
              <a:buNone/>
            </a:pPr>
            <a:endParaRPr lang="en-US" sz="1600" noProof="0" dirty="0" smtClean="0">
              <a:latin typeface="+mn-lt"/>
            </a:endParaRPr>
          </a:p>
          <a:p>
            <a:pPr marL="0" indent="0">
              <a:buNone/>
            </a:pPr>
            <a:r>
              <a:rPr lang="en-US" sz="1600" dirty="0" smtClean="0">
                <a:latin typeface="+mn-lt"/>
              </a:rPr>
              <a:t>NRIN </a:t>
            </a:r>
            <a:r>
              <a:rPr lang="en-US" sz="1600" dirty="0">
                <a:latin typeface="+mn-lt"/>
              </a:rPr>
              <a:t>Research Conference</a:t>
            </a:r>
          </a:p>
          <a:p>
            <a:pPr marL="0" indent="0">
              <a:buNone/>
            </a:pPr>
            <a:r>
              <a:rPr lang="en-US" sz="1600" dirty="0">
                <a:latin typeface="+mn-lt"/>
              </a:rPr>
              <a:t>may 25th 2016, </a:t>
            </a:r>
            <a:r>
              <a:rPr lang="en-US" sz="1600" dirty="0">
                <a:latin typeface="+mn-lt"/>
              </a:rPr>
              <a:t>A</a:t>
            </a:r>
            <a:r>
              <a:rPr lang="en-US" sz="1600" dirty="0" smtClean="0">
                <a:latin typeface="+mn-lt"/>
              </a:rPr>
              <a:t>msterdam</a:t>
            </a:r>
            <a:endParaRPr lang="en-US" sz="1600" dirty="0">
              <a:latin typeface="+mn-lt"/>
            </a:endParaRPr>
          </a:p>
          <a:p>
            <a:pPr marL="0" indent="0">
              <a:buNone/>
            </a:pPr>
            <a:endParaRPr lang="en-US" sz="1600" noProof="0" dirty="0" smtClean="0">
              <a:latin typeface="+mn-lt"/>
            </a:endParaRPr>
          </a:p>
          <a:p>
            <a:pPr marL="0" indent="0">
              <a:buNone/>
            </a:pPr>
            <a:endParaRPr lang="en-US" sz="1600" dirty="0">
              <a:latin typeface="+mn-lt"/>
            </a:endParaRPr>
          </a:p>
          <a:p>
            <a:pPr marL="0" indent="0">
              <a:buNone/>
            </a:pPr>
            <a:r>
              <a:rPr lang="nl-BE" sz="1600" dirty="0">
                <a:latin typeface="+mn-lt"/>
              </a:rPr>
              <a:t>wolf </a:t>
            </a:r>
            <a:r>
              <a:rPr lang="nl-BE" sz="1600" dirty="0" err="1" smtClean="0">
                <a:latin typeface="+mn-lt"/>
              </a:rPr>
              <a:t>vanpaemel</a:t>
            </a:r>
            <a:r>
              <a:rPr lang="nl-BE" sz="1600" dirty="0" smtClean="0">
                <a:latin typeface="+mn-lt"/>
              </a:rPr>
              <a:t> 	</a:t>
            </a:r>
            <a:r>
              <a:rPr lang="nl-BE" sz="1600" dirty="0" err="1" smtClean="0">
                <a:latin typeface="+mn-lt"/>
              </a:rPr>
              <a:t>university</a:t>
            </a:r>
            <a:r>
              <a:rPr lang="nl-BE" sz="1600" dirty="0" smtClean="0">
                <a:latin typeface="+mn-lt"/>
              </a:rPr>
              <a:t> </a:t>
            </a:r>
            <a:r>
              <a:rPr lang="nl-BE" sz="1600" dirty="0">
                <a:latin typeface="+mn-lt"/>
              </a:rPr>
              <a:t>of </a:t>
            </a:r>
            <a:r>
              <a:rPr lang="nl-BE" sz="1600" dirty="0" err="1" smtClean="0">
                <a:latin typeface="+mn-lt"/>
              </a:rPr>
              <a:t>leuven</a:t>
            </a:r>
            <a:r>
              <a:rPr lang="nl-BE" sz="1600" dirty="0" smtClean="0">
                <a:latin typeface="+mn-lt"/>
              </a:rPr>
              <a:t>	           wolf.vanpaemel@kuleuven.be</a:t>
            </a:r>
            <a:endParaRPr lang="nl-BE" sz="1600" dirty="0">
              <a:latin typeface="+mn-lt"/>
            </a:endParaRPr>
          </a:p>
          <a:p>
            <a:pPr marL="0" indent="0">
              <a:buNone/>
            </a:pPr>
            <a:endParaRPr lang="en-US" sz="1600" noProof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1594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1"/>
          <p:cNvSpPr txBox="1">
            <a:spLocks noChangeArrowheads="1"/>
          </p:cNvSpPr>
          <p:nvPr/>
        </p:nvSpPr>
        <p:spPr bwMode="auto">
          <a:xfrm>
            <a:off x="96840" y="372192"/>
            <a:ext cx="8855072" cy="414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pPr algn="ctr"/>
            <a:r>
              <a:rPr lang="en-GB" altLang="nl-BE" sz="1451" b="1" dirty="0" smtClean="0">
                <a:solidFill>
                  <a:srgbClr val="000000"/>
                </a:solidFill>
                <a:latin typeface="+mn-lt"/>
              </a:rPr>
              <a:t>women’s social </a:t>
            </a:r>
            <a:r>
              <a:rPr lang="en-GB" altLang="nl-BE" sz="1451" b="1" dirty="0">
                <a:solidFill>
                  <a:srgbClr val="000000"/>
                </a:solidFill>
                <a:latin typeface="+mn-lt"/>
              </a:rPr>
              <a:t>political attitudes (conservativism) </a:t>
            </a:r>
            <a:r>
              <a:rPr lang="en-GB" altLang="nl-BE" sz="1451" b="1" dirty="0" smtClean="0">
                <a:solidFill>
                  <a:srgbClr val="000000"/>
                </a:solidFill>
                <a:latin typeface="+mn-lt"/>
              </a:rPr>
              <a:t>as </a:t>
            </a:r>
            <a:r>
              <a:rPr lang="en-GB" altLang="nl-BE" sz="1451" b="1" dirty="0">
                <a:solidFill>
                  <a:srgbClr val="000000"/>
                </a:solidFill>
                <a:latin typeface="+mn-lt"/>
              </a:rPr>
              <a:t>a function of fertility and relationship </a:t>
            </a:r>
            <a:r>
              <a:rPr lang="en-GB" altLang="nl-BE" sz="1451" b="1" dirty="0" smtClean="0">
                <a:solidFill>
                  <a:srgbClr val="000000"/>
                </a:solidFill>
                <a:latin typeface="+mn-lt"/>
              </a:rPr>
              <a:t>status</a:t>
            </a:r>
            <a:endParaRPr lang="en-GB" altLang="nl-BE" sz="1451" b="1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307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8800" y="1682400"/>
            <a:ext cx="7804800" cy="349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5638800" y="914400"/>
            <a:ext cx="4608512" cy="46085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" name="Rectangle 4"/>
          <p:cNvSpPr/>
          <p:nvPr/>
        </p:nvSpPr>
        <p:spPr>
          <a:xfrm>
            <a:off x="2286000" y="5525869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fertility x relationship status interaction, F(1,299)=12.26, p=.001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48800" y="1682400"/>
            <a:ext cx="337200" cy="375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7244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Clr>
                <a:srgbClr val="E0001B"/>
              </a:buClr>
            </a:pPr>
            <a:r>
              <a:rPr lang="en-US" sz="20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analyses are based on the following data</a:t>
            </a: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lvl="1">
              <a:buClr>
                <a:srgbClr val="E0001B"/>
              </a:buClr>
            </a:pPr>
            <a:r>
              <a:rPr lang="en-US" sz="1800" dirty="0">
                <a:latin typeface="+mn-lt"/>
                <a:sym typeface="Wingdings" panose="05000000000000000000" pitchFamily="2" charset="2"/>
              </a:rPr>
              <a:t>relationship status (single vs committed)</a:t>
            </a:r>
          </a:p>
          <a:p>
            <a:pPr lvl="1">
              <a:buClr>
                <a:srgbClr val="E0001B"/>
              </a:buClr>
            </a:pPr>
            <a:r>
              <a:rPr lang="en-US" sz="1800" dirty="0">
                <a:latin typeface="+mn-lt"/>
                <a:sym typeface="Wingdings" panose="05000000000000000000" pitchFamily="2" charset="2"/>
              </a:rPr>
              <a:t>fertility status (high vs low)</a:t>
            </a:r>
          </a:p>
          <a:p>
            <a:pPr lvl="1">
              <a:buClr>
                <a:srgbClr val="E0001B"/>
              </a:buClr>
            </a:pPr>
            <a:r>
              <a:rPr lang="en-US" sz="1800" dirty="0">
                <a:latin typeface="+mn-lt"/>
                <a:sym typeface="Wingdings" panose="05000000000000000000" pitchFamily="2" charset="2"/>
              </a:rPr>
              <a:t>religiosity </a:t>
            </a:r>
            <a:r>
              <a:rPr lang="en-US" sz="1800" dirty="0" smtClean="0">
                <a:latin typeface="+mn-lt"/>
                <a:sym typeface="Wingdings" panose="05000000000000000000" pitchFamily="2" charset="2"/>
              </a:rPr>
              <a:t>score/social </a:t>
            </a:r>
            <a:r>
              <a:rPr lang="en-US" sz="1800" dirty="0">
                <a:latin typeface="+mn-lt"/>
                <a:sym typeface="Wingdings" panose="05000000000000000000" pitchFamily="2" charset="2"/>
              </a:rPr>
              <a:t>political </a:t>
            </a:r>
            <a:r>
              <a:rPr lang="en-US" sz="1800" dirty="0" smtClean="0">
                <a:latin typeface="+mn-lt"/>
                <a:sym typeface="Wingdings" panose="05000000000000000000" pitchFamily="2" charset="2"/>
              </a:rPr>
              <a:t>attitudes score</a:t>
            </a:r>
            <a:endParaRPr lang="en-US" sz="1800" dirty="0">
              <a:latin typeface="+mn-lt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these 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data were not just “collected” or “observed”</a:t>
            </a:r>
          </a:p>
          <a:p>
            <a:pPr lvl="0">
              <a:buClr>
                <a:srgbClr val="E0001B"/>
              </a:buClr>
            </a:pPr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they </a:t>
            </a:r>
            <a:r>
              <a:rPr lang="en-US" sz="2000" dirty="0">
                <a:latin typeface="+mn-lt"/>
                <a:sym typeface="Wingdings" panose="05000000000000000000" pitchFamily="2" charset="2"/>
              </a:rPr>
              <a:t>were </a:t>
            </a:r>
            <a:r>
              <a:rPr lang="en-US" sz="2000" b="1" dirty="0" smtClean="0">
                <a:latin typeface="+mn-lt"/>
                <a:sym typeface="Wingdings" panose="05000000000000000000" pitchFamily="2" charset="2"/>
              </a:rPr>
              <a:t>constructed</a:t>
            </a:r>
          </a:p>
          <a:p>
            <a:pPr lvl="0">
              <a:buClr>
                <a:srgbClr val="E0001B"/>
              </a:buClr>
            </a:pPr>
            <a:endParaRPr lang="en-US" sz="2000" b="1" dirty="0">
              <a:latin typeface="+mn-lt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lvl="0">
              <a:buClr>
                <a:srgbClr val="E0001B"/>
              </a:buClr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25715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"/>
            <a:ext cx="8229600" cy="609600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16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1600" dirty="0">
                <a:latin typeface="+mn-lt"/>
                <a:sym typeface="Wingdings" panose="05000000000000000000" pitchFamily="2" charset="2"/>
              </a:rPr>
              <a:t>t</a:t>
            </a:r>
            <a:r>
              <a:rPr lang="en-US" sz="1600" noProof="0" dirty="0" smtClean="0">
                <a:latin typeface="+mn-lt"/>
                <a:sym typeface="Wingdings" panose="05000000000000000000" pitchFamily="2" charset="2"/>
              </a:rPr>
              <a:t>he observed, raw data include</a:t>
            </a:r>
          </a:p>
          <a:p>
            <a:pPr marL="0" indent="0">
              <a:buNone/>
            </a:pPr>
            <a:endParaRPr lang="en-US" sz="16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1800" dirty="0">
                <a:latin typeface="+mn-lt"/>
                <a:sym typeface="Wingdings" panose="05000000000000000000" pitchFamily="2" charset="2"/>
              </a:rPr>
              <a:t>answer to three statements on </a:t>
            </a:r>
            <a:r>
              <a:rPr lang="en-US" sz="1800" dirty="0" smtClean="0">
                <a:latin typeface="+mn-lt"/>
                <a:sym typeface="Wingdings" panose="05000000000000000000" pitchFamily="2" charset="2"/>
              </a:rPr>
              <a:t>religiosity and five </a:t>
            </a:r>
            <a:r>
              <a:rPr lang="en-US" sz="1800" dirty="0">
                <a:latin typeface="+mn-lt"/>
                <a:sym typeface="Wingdings" panose="05000000000000000000" pitchFamily="2" charset="2"/>
              </a:rPr>
              <a:t>statements on social political </a:t>
            </a:r>
            <a:r>
              <a:rPr lang="en-US" sz="1800" dirty="0" smtClean="0">
                <a:latin typeface="+mn-lt"/>
                <a:sym typeface="Wingdings" panose="05000000000000000000" pitchFamily="2" charset="2"/>
              </a:rPr>
              <a:t>attitudes (e.g., on abortio</a:t>
            </a:r>
            <a:r>
              <a:rPr lang="en-US" sz="1800" dirty="0">
                <a:latin typeface="+mn-lt"/>
                <a:sym typeface="Wingdings" panose="05000000000000000000" pitchFamily="2" charset="2"/>
              </a:rPr>
              <a:t>n, m</a:t>
            </a:r>
            <a:r>
              <a:rPr lang="en-US" sz="1800" dirty="0" smtClean="0">
                <a:latin typeface="+mn-lt"/>
                <a:sym typeface="Wingdings" panose="05000000000000000000" pitchFamily="2" charset="2"/>
              </a:rPr>
              <a:t>arijuana, </a:t>
            </a:r>
            <a:r>
              <a:rPr lang="en-US" sz="1800" dirty="0" err="1" smtClean="0">
                <a:latin typeface="+mn-lt"/>
                <a:sym typeface="Wingdings" panose="05000000000000000000" pitchFamily="2" charset="2"/>
              </a:rPr>
              <a:t>etc</a:t>
            </a:r>
            <a:r>
              <a:rPr lang="en-US" sz="1800" dirty="0" smtClean="0">
                <a:latin typeface="+mn-lt"/>
                <a:sym typeface="Wingdings" panose="05000000000000000000" pitchFamily="2" charset="2"/>
              </a:rPr>
              <a:t>)</a:t>
            </a:r>
            <a:endParaRPr lang="en-US" sz="1800" dirty="0">
              <a:latin typeface="+mn-lt"/>
              <a:sym typeface="Wingdings" panose="05000000000000000000" pitchFamily="2" charset="2"/>
            </a:endParaRPr>
          </a:p>
          <a:p>
            <a:endParaRPr lang="en-US" sz="18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1800" noProof="0" dirty="0" smtClean="0">
                <a:latin typeface="+mn-lt"/>
                <a:sym typeface="Wingdings" panose="05000000000000000000" pitchFamily="2" charset="2"/>
              </a:rPr>
              <a:t>answer to </a:t>
            </a:r>
            <a:r>
              <a:rPr lang="en-US" sz="1800" noProof="0" dirty="0" smtClean="0">
                <a:latin typeface="+mn-lt"/>
              </a:rPr>
              <a:t>“what is your current romantic relationship status?” </a:t>
            </a:r>
          </a:p>
          <a:p>
            <a:pPr marL="457200" lvl="1" indent="0">
              <a:buNone/>
            </a:pPr>
            <a:r>
              <a:rPr lang="en-US" sz="1800" noProof="0" dirty="0" smtClean="0">
                <a:latin typeface="+mn-lt"/>
              </a:rPr>
              <a:t>(1) </a:t>
            </a:r>
            <a:r>
              <a:rPr lang="en-US" sz="1800" i="1" noProof="0" dirty="0" smtClean="0">
                <a:latin typeface="+mn-lt"/>
              </a:rPr>
              <a:t>not dating/romantically involved with anyone</a:t>
            </a:r>
          </a:p>
          <a:p>
            <a:pPr marL="457200" lvl="1" indent="0">
              <a:buNone/>
            </a:pPr>
            <a:r>
              <a:rPr lang="en-US" sz="1800" noProof="0" dirty="0" smtClean="0">
                <a:latin typeface="+mn-lt"/>
              </a:rPr>
              <a:t>(2) </a:t>
            </a:r>
            <a:r>
              <a:rPr lang="en-US" sz="1800" i="1" noProof="0" dirty="0" smtClean="0">
                <a:latin typeface="+mn-lt"/>
              </a:rPr>
              <a:t>dating or involved with only one partner</a:t>
            </a:r>
          </a:p>
          <a:p>
            <a:pPr marL="457200" lvl="1" indent="0">
              <a:buNone/>
            </a:pPr>
            <a:r>
              <a:rPr lang="en-US" sz="1800" noProof="0" dirty="0" smtClean="0">
                <a:latin typeface="+mn-lt"/>
              </a:rPr>
              <a:t>(3) </a:t>
            </a:r>
            <a:r>
              <a:rPr lang="en-US" sz="1800" i="1" noProof="0" dirty="0" smtClean="0">
                <a:latin typeface="+mn-lt"/>
              </a:rPr>
              <a:t>engaged or living with my partner</a:t>
            </a:r>
          </a:p>
          <a:p>
            <a:pPr marL="457200" lvl="1" indent="0">
              <a:buNone/>
            </a:pPr>
            <a:r>
              <a:rPr lang="en-US" sz="1800" noProof="0" dirty="0" smtClean="0">
                <a:latin typeface="+mn-lt"/>
              </a:rPr>
              <a:t>(4) </a:t>
            </a:r>
            <a:r>
              <a:rPr lang="en-US" sz="1800" i="1" noProof="0" dirty="0" smtClean="0">
                <a:latin typeface="+mn-lt"/>
              </a:rPr>
              <a:t>married</a:t>
            </a:r>
          </a:p>
          <a:p>
            <a:endParaRPr lang="en-US" sz="1800" i="1" noProof="0" dirty="0" smtClean="0">
              <a:latin typeface="+mn-lt"/>
            </a:endParaRPr>
          </a:p>
          <a:p>
            <a:r>
              <a:rPr lang="en-US" sz="1800" noProof="0" dirty="0" smtClean="0">
                <a:latin typeface="+mn-lt"/>
                <a:sym typeface="Wingdings" panose="05000000000000000000" pitchFamily="2" charset="2"/>
              </a:rPr>
              <a:t>answer to fertility related questions</a:t>
            </a:r>
          </a:p>
          <a:p>
            <a:pPr lvl="1"/>
            <a:r>
              <a:rPr lang="en-US" sz="1800" noProof="0" dirty="0" smtClean="0">
                <a:latin typeface="+mn-lt"/>
                <a:sym typeface="Wingdings" panose="05000000000000000000" pitchFamily="2" charset="2"/>
              </a:rPr>
              <a:t>the start of the last period </a:t>
            </a:r>
          </a:p>
          <a:p>
            <a:pPr lvl="1"/>
            <a:r>
              <a:rPr lang="en-US" sz="1800" noProof="0" dirty="0" smtClean="0">
                <a:latin typeface="+mn-lt"/>
                <a:sym typeface="Wingdings" panose="05000000000000000000" pitchFamily="2" charset="2"/>
              </a:rPr>
              <a:t>the start date of the period before the last period</a:t>
            </a:r>
          </a:p>
          <a:p>
            <a:pPr lvl="1"/>
            <a:r>
              <a:rPr lang="en-US" sz="1800" noProof="0" dirty="0" smtClean="0">
                <a:latin typeface="+mn-lt"/>
                <a:sym typeface="Wingdings" panose="05000000000000000000" pitchFamily="2" charset="2"/>
              </a:rPr>
              <a:t>the typical cycle length</a:t>
            </a:r>
          </a:p>
          <a:p>
            <a:pPr lvl="1"/>
            <a:r>
              <a:rPr lang="en-US" sz="1800" dirty="0">
                <a:latin typeface="+mn-lt"/>
                <a:sym typeface="Wingdings" panose="05000000000000000000" pitchFamily="2" charset="2"/>
              </a:rPr>
              <a:t>the start of the next period</a:t>
            </a:r>
          </a:p>
          <a:p>
            <a:pPr lvl="1"/>
            <a:r>
              <a:rPr lang="en-US" sz="1800" dirty="0" smtClean="0">
                <a:latin typeface="+mn-lt"/>
                <a:sym typeface="Wingdings" panose="05000000000000000000" pitchFamily="2" charset="2"/>
              </a:rPr>
              <a:t>how </a:t>
            </a:r>
            <a:r>
              <a:rPr lang="en-US" sz="1800" dirty="0">
                <a:latin typeface="+mn-lt"/>
                <a:sym typeface="Wingdings" panose="05000000000000000000" pitchFamily="2" charset="2"/>
              </a:rPr>
              <a:t>sure are you about the start of the last period </a:t>
            </a:r>
            <a:endParaRPr lang="en-US" sz="1800" dirty="0" smtClean="0">
              <a:latin typeface="+mn-lt"/>
              <a:sym typeface="Wingdings" panose="05000000000000000000" pitchFamily="2" charset="2"/>
            </a:endParaRPr>
          </a:p>
          <a:p>
            <a:pPr lvl="1"/>
            <a:r>
              <a:rPr lang="en-US" sz="1800" dirty="0" smtClean="0">
                <a:latin typeface="+mn-lt"/>
                <a:sym typeface="Wingdings" panose="05000000000000000000" pitchFamily="2" charset="2"/>
              </a:rPr>
              <a:t>how </a:t>
            </a:r>
            <a:r>
              <a:rPr lang="en-US" sz="1800" dirty="0">
                <a:latin typeface="+mn-lt"/>
                <a:sym typeface="Wingdings" panose="05000000000000000000" pitchFamily="2" charset="2"/>
              </a:rPr>
              <a:t>sure are you the start date of the period before the last period</a:t>
            </a:r>
          </a:p>
          <a:p>
            <a:endParaRPr lang="en-US" sz="1600" noProof="0" dirty="0" smtClean="0">
              <a:latin typeface="+mn-lt"/>
              <a:sym typeface="Wingdings" panose="05000000000000000000" pitchFamily="2" charset="2"/>
            </a:endParaRPr>
          </a:p>
          <a:p>
            <a:endParaRPr lang="en-US" sz="1600" noProof="0" dirty="0" smtClean="0">
              <a:latin typeface="+mn-lt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2280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 original  single  data  set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dirty="0">
                <a:latin typeface="+mn-lt"/>
                <a:sym typeface="Wingdings" panose="05000000000000000000" pitchFamily="2" charset="2"/>
              </a:rPr>
              <a:t>t</a:t>
            </a:r>
            <a:r>
              <a:rPr lang="en-US" sz="2000" noProof="0" dirty="0" err="1" smtClean="0">
                <a:latin typeface="+mn-lt"/>
                <a:sym typeface="Wingdings" panose="05000000000000000000" pitchFamily="2" charset="2"/>
              </a:rPr>
              <a:t>ranslating</a:t>
            </a: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relationship status?</a:t>
            </a: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answer to </a:t>
            </a:r>
            <a:r>
              <a:rPr lang="en-US" sz="2000" noProof="0" dirty="0" smtClean="0">
                <a:latin typeface="+mn-lt"/>
              </a:rPr>
              <a:t>“</a:t>
            </a:r>
            <a:r>
              <a:rPr lang="en-US" sz="2000" dirty="0">
                <a:latin typeface="+mn-lt"/>
              </a:rPr>
              <a:t>w</a:t>
            </a:r>
            <a:r>
              <a:rPr lang="en-US" sz="2000" noProof="0" dirty="0" smtClean="0">
                <a:latin typeface="+mn-lt"/>
              </a:rPr>
              <a:t>hat is your current romantic relationship status?” 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C00000"/>
                </a:solidFill>
                <a:latin typeface="+mn-lt"/>
              </a:rPr>
              <a:t>(1) </a:t>
            </a:r>
            <a:r>
              <a:rPr lang="en-US" sz="1600" i="1" noProof="0" dirty="0" smtClean="0">
                <a:solidFill>
                  <a:srgbClr val="C00000"/>
                </a:solidFill>
                <a:latin typeface="+mn-lt"/>
              </a:rPr>
              <a:t>not dating/romantically involved with anyone		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C00000"/>
                </a:solidFill>
                <a:latin typeface="+mn-lt"/>
              </a:rPr>
              <a:t>(2) </a:t>
            </a:r>
            <a:r>
              <a:rPr lang="en-US" sz="1600" i="1" noProof="0" dirty="0" smtClean="0">
                <a:solidFill>
                  <a:srgbClr val="C00000"/>
                </a:solidFill>
                <a:latin typeface="+mn-lt"/>
              </a:rPr>
              <a:t>dating or involved with only one partner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92D050"/>
                </a:solidFill>
                <a:latin typeface="+mn-lt"/>
              </a:rPr>
              <a:t>(3) </a:t>
            </a:r>
            <a:r>
              <a:rPr lang="en-US" sz="1600" i="1" noProof="0" dirty="0" smtClean="0">
                <a:solidFill>
                  <a:srgbClr val="92D050"/>
                </a:solidFill>
                <a:latin typeface="+mn-lt"/>
              </a:rPr>
              <a:t>engaged or living with my partner</a:t>
            </a:r>
          </a:p>
          <a:p>
            <a:pPr marL="457200" lvl="1" indent="0">
              <a:buNone/>
            </a:pPr>
            <a:r>
              <a:rPr lang="en-US" sz="1600" noProof="0" dirty="0" smtClean="0">
                <a:solidFill>
                  <a:srgbClr val="92D050"/>
                </a:solidFill>
                <a:latin typeface="+mn-lt"/>
              </a:rPr>
              <a:t>(4) </a:t>
            </a:r>
            <a:r>
              <a:rPr lang="en-US" sz="1600" i="1" noProof="0" dirty="0" smtClean="0">
                <a:solidFill>
                  <a:srgbClr val="92D050"/>
                </a:solidFill>
                <a:latin typeface="+mn-lt"/>
              </a:rPr>
              <a:t>married</a:t>
            </a:r>
          </a:p>
          <a:p>
            <a:endParaRPr lang="en-US" sz="2000" i="1" noProof="0" dirty="0" smtClean="0">
              <a:latin typeface="+mn-lt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5867400" y="4085272"/>
            <a:ext cx="2438400" cy="1553528"/>
            <a:chOff x="5867400" y="3429000"/>
            <a:chExt cx="2438400" cy="1553528"/>
          </a:xfrm>
        </p:grpSpPr>
        <p:sp>
          <p:nvSpPr>
            <p:cNvPr id="4" name="Right Brace 3"/>
            <p:cNvSpPr/>
            <p:nvPr/>
          </p:nvSpPr>
          <p:spPr>
            <a:xfrm>
              <a:off x="5867400" y="3429000"/>
              <a:ext cx="45719" cy="533400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5" name="Right Brace 4"/>
            <p:cNvSpPr/>
            <p:nvPr/>
          </p:nvSpPr>
          <p:spPr>
            <a:xfrm>
              <a:off x="5867400" y="4038600"/>
              <a:ext cx="45719" cy="533400"/>
            </a:xfrm>
            <a:prstGeom prst="rightBrac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rgbClr val="92D050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047122" y="3505200"/>
              <a:ext cx="1258678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C00000"/>
                  </a:solidFill>
                </a:rPr>
                <a:t>single</a:t>
              </a:r>
            </a:p>
            <a:p>
              <a:endParaRPr lang="en-US" dirty="0" smtClean="0"/>
            </a:p>
            <a:p>
              <a:r>
                <a:rPr lang="en-US" dirty="0" smtClean="0">
                  <a:solidFill>
                    <a:srgbClr val="92D050"/>
                  </a:solidFill>
                </a:rPr>
                <a:t>committed</a:t>
              </a:r>
            </a:p>
            <a:p>
              <a:endParaRPr lang="en-US" dirty="0" smtClean="0"/>
            </a:p>
            <a:p>
              <a:endParaRPr lang="en-US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351077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translating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fertility status?</a:t>
            </a:r>
            <a:endParaRPr lang="en-US" sz="1600" i="1" noProof="0" dirty="0" smtClean="0">
              <a:latin typeface="+mn-lt"/>
            </a:endParaRPr>
          </a:p>
          <a:p>
            <a:endParaRPr lang="en-US" sz="2000" i="1" noProof="0" dirty="0" smtClean="0">
              <a:latin typeface="+mn-lt"/>
            </a:endParaRPr>
          </a:p>
          <a:p>
            <a:pPr lvl="0">
              <a:buClr>
                <a:srgbClr val="E0001B"/>
              </a:buClr>
            </a:pPr>
            <a:r>
              <a:rPr lang="en-US" sz="21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answer to fertility related questions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C00000"/>
                </a:solidFill>
                <a:latin typeface="Caviar Dreams"/>
                <a:sym typeface="Wingdings" panose="05000000000000000000" pitchFamily="2" charset="2"/>
              </a:rPr>
              <a:t>the start date of the period before the last period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the typical cycle length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the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start of the next period</a:t>
            </a:r>
          </a:p>
          <a:p>
            <a:pPr lvl="1">
              <a:buClr>
                <a:srgbClr val="E0001B"/>
              </a:buClr>
            </a:pPr>
            <a:r>
              <a:rPr lang="en-US" sz="1600" dirty="0" smtClean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</a:t>
            </a: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sure are you about the start of the last period </a:t>
            </a:r>
          </a:p>
          <a:p>
            <a:pPr lvl="1">
              <a:buClr>
                <a:srgbClr val="E0001B"/>
              </a:buClr>
            </a:pPr>
            <a:r>
              <a:rPr lang="en-US" sz="1600" dirty="0">
                <a:solidFill>
                  <a:srgbClr val="000000"/>
                </a:solidFill>
                <a:latin typeface="Caviar Dreams"/>
                <a:sym typeface="Wingdings" panose="05000000000000000000" pitchFamily="2" charset="2"/>
              </a:rPr>
              <a:t>how sure are you the start date of the period before the last period</a:t>
            </a:r>
          </a:p>
          <a:p>
            <a:endParaRPr lang="en-US" sz="200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dirty="0">
                <a:solidFill>
                  <a:srgbClr val="C00000"/>
                </a:solidFill>
                <a:latin typeface="+mn-lt"/>
                <a:sym typeface="Wingdings" panose="05000000000000000000" pitchFamily="2" charset="2"/>
              </a:rPr>
              <a:t>h</a:t>
            </a:r>
            <a:r>
              <a:rPr lang="en-US" sz="2000" dirty="0" smtClean="0">
                <a:solidFill>
                  <a:srgbClr val="C00000"/>
                </a:solidFill>
                <a:latin typeface="+mn-lt"/>
                <a:sym typeface="Wingdings" panose="05000000000000000000" pitchFamily="2" charset="2"/>
              </a:rPr>
              <a:t>igh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in fertility when cycle day is between </a:t>
            </a:r>
            <a:r>
              <a:rPr lang="en-US" sz="2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7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and </a:t>
            </a:r>
            <a:r>
              <a:rPr lang="en-US" sz="2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14 </a:t>
            </a:r>
          </a:p>
          <a:p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low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in fertility when cycle day is between </a:t>
            </a:r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17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 and </a:t>
            </a:r>
            <a:r>
              <a:rPr lang="en-US" sz="2000" dirty="0" smtClean="0">
                <a:solidFill>
                  <a:srgbClr val="92D050"/>
                </a:solidFill>
                <a:latin typeface="+mn-lt"/>
                <a:sym typeface="Wingdings" panose="05000000000000000000" pitchFamily="2" charset="2"/>
              </a:rPr>
              <a:t>25</a:t>
            </a:r>
            <a:endParaRPr lang="en-US" sz="2000" dirty="0">
              <a:solidFill>
                <a:srgbClr val="92D050"/>
              </a:solidFill>
              <a:latin typeface="+mn-lt"/>
              <a:sym typeface="Wingdings" panose="05000000000000000000" pitchFamily="2" charset="2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7" name="Right Brace 6"/>
          <p:cNvSpPr/>
          <p:nvPr/>
        </p:nvSpPr>
        <p:spPr>
          <a:xfrm>
            <a:off x="5867401" y="3581400"/>
            <a:ext cx="55740" cy="44776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9" name="Group 8"/>
          <p:cNvGrpSpPr/>
          <p:nvPr/>
        </p:nvGrpSpPr>
        <p:grpSpPr>
          <a:xfrm>
            <a:off x="6096000" y="3276600"/>
            <a:ext cx="2877051" cy="923330"/>
            <a:chOff x="6096000" y="3276600"/>
            <a:chExt cx="2877051" cy="923330"/>
          </a:xfrm>
        </p:grpSpPr>
        <p:sp>
          <p:nvSpPr>
            <p:cNvPr id="6" name="TextBox 5"/>
            <p:cNvSpPr txBox="1"/>
            <p:nvPr/>
          </p:nvSpPr>
          <p:spPr>
            <a:xfrm>
              <a:off x="6703519" y="3276600"/>
              <a:ext cx="226953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cycle length </a:t>
              </a:r>
              <a:r>
                <a:rPr lang="en-US" dirty="0" smtClean="0">
                  <a:sym typeface="Wingdings" panose="05000000000000000000" pitchFamily="2" charset="2"/>
                </a:rPr>
                <a:t></a:t>
              </a:r>
            </a:p>
            <a:p>
              <a:r>
                <a:rPr lang="en-US" dirty="0" smtClean="0"/>
                <a:t>next menstrual </a:t>
              </a:r>
            </a:p>
            <a:p>
              <a:r>
                <a:rPr lang="en-US" dirty="0" smtClean="0"/>
                <a:t>onset </a:t>
              </a:r>
              <a:r>
                <a:rPr lang="en-US" dirty="0" smtClean="0">
                  <a:sym typeface="Wingdings" panose="05000000000000000000" pitchFamily="2" charset="2"/>
                </a:rPr>
                <a:t> </a:t>
              </a:r>
              <a:r>
                <a:rPr lang="en-US" dirty="0" smtClean="0"/>
                <a:t>cycle day </a:t>
              </a:r>
            </a:p>
          </p:txBody>
        </p:sp>
        <p:sp>
          <p:nvSpPr>
            <p:cNvPr id="4" name="Right Arrow 3"/>
            <p:cNvSpPr/>
            <p:nvPr/>
          </p:nvSpPr>
          <p:spPr>
            <a:xfrm flipV="1">
              <a:off x="6096000" y="3608694"/>
              <a:ext cx="457200" cy="27750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796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translating the observed, raw data to the processed data ready for analysis involved several choices</a:t>
            </a:r>
          </a:p>
          <a:p>
            <a:pPr marL="0" indent="0">
              <a:buNone/>
            </a:pPr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  <a:p>
            <a:r>
              <a:rPr lang="en-US" sz="2000" noProof="0" dirty="0" smtClean="0">
                <a:latin typeface="+mn-lt"/>
                <a:sym typeface="Wingdings" panose="05000000000000000000" pitchFamily="2" charset="2"/>
              </a:rPr>
              <a:t>who to include?</a:t>
            </a:r>
            <a:endParaRPr lang="en-US" sz="1600" i="1" noProof="0" dirty="0" smtClean="0">
              <a:latin typeface="+mn-lt"/>
            </a:endParaRPr>
          </a:p>
          <a:p>
            <a:endParaRPr lang="en-US" sz="2000" i="1" noProof="0" dirty="0" smtClean="0">
              <a:latin typeface="+mn-lt"/>
            </a:endParaRP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r>
              <a:rPr lang="en-US" sz="2000" dirty="0">
                <a:latin typeface="+mn-lt"/>
                <a:sym typeface="Wingdings" panose="05000000000000000000" pitchFamily="2" charset="2"/>
              </a:rPr>
              <a:t>e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ven women who are not sure about their start dates</a:t>
            </a:r>
          </a:p>
          <a:p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r>
              <a:rPr lang="en-US" sz="2000" dirty="0">
                <a:latin typeface="+mn-lt"/>
                <a:sym typeface="Wingdings" panose="05000000000000000000" pitchFamily="2" charset="2"/>
              </a:rPr>
              <a:t>e</a:t>
            </a:r>
            <a:r>
              <a:rPr lang="en-US" sz="2000" dirty="0" smtClean="0">
                <a:latin typeface="+mn-lt"/>
                <a:sym typeface="Wingdings" panose="05000000000000000000" pitchFamily="2" charset="2"/>
              </a:rPr>
              <a:t>ven women who have irregular cycle lengths</a:t>
            </a:r>
            <a:endParaRPr lang="en-US" sz="2000" dirty="0">
              <a:latin typeface="+mn-lt"/>
              <a:sym typeface="Wingdings" panose="05000000000000000000" pitchFamily="2" charset="2"/>
            </a:endParaRPr>
          </a:p>
          <a:p>
            <a:endParaRPr lang="en-US" sz="2000" noProof="0" dirty="0" smtClean="0">
              <a:latin typeface="+mn-lt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23237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7_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2DB3CB"/>
      </a:lt2>
      <a:accent1>
        <a:srgbClr val="E0001B"/>
      </a:accent1>
      <a:accent2>
        <a:srgbClr val="79FFAE"/>
      </a:accent2>
      <a:accent3>
        <a:srgbClr val="2DB3CB"/>
      </a:accent3>
      <a:accent4>
        <a:srgbClr val="E0001B"/>
      </a:accent4>
      <a:accent5>
        <a:srgbClr val="79FFAE"/>
      </a:accent5>
      <a:accent6>
        <a:srgbClr val="2DB3CB"/>
      </a:accent6>
      <a:hlink>
        <a:srgbClr val="E0001B"/>
      </a:hlink>
      <a:folHlink>
        <a:srgbClr val="79FFAE"/>
      </a:folHlink>
    </a:clrScheme>
    <a:fontScheme name="Zevensprong">
      <a:majorFont>
        <a:latin typeface="That's Font Folks!"/>
        <a:ea typeface=""/>
        <a:cs typeface=""/>
      </a:majorFont>
      <a:minorFont>
        <a:latin typeface="Caviar Dreams"/>
        <a:ea typeface=""/>
        <a:cs typeface="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2DB3CB"/>
      </a:lt2>
      <a:accent1>
        <a:srgbClr val="E0001B"/>
      </a:accent1>
      <a:accent2>
        <a:srgbClr val="79FFAE"/>
      </a:accent2>
      <a:accent3>
        <a:srgbClr val="2DB3CB"/>
      </a:accent3>
      <a:accent4>
        <a:srgbClr val="E0001B"/>
      </a:accent4>
      <a:accent5>
        <a:srgbClr val="79FFAE"/>
      </a:accent5>
      <a:accent6>
        <a:srgbClr val="2DB3CB"/>
      </a:accent6>
      <a:hlink>
        <a:srgbClr val="E0001B"/>
      </a:hlink>
      <a:folHlink>
        <a:srgbClr val="79FFAE"/>
      </a:folHlink>
    </a:clrScheme>
    <a:fontScheme name="Zevensprong">
      <a:majorFont>
        <a:latin typeface="That's Font Folks!"/>
        <a:ea typeface=""/>
        <a:cs typeface=""/>
      </a:majorFont>
      <a:minorFont>
        <a:latin typeface="Caviar Dreams"/>
        <a:ea typeface=""/>
        <a:cs typeface="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2DB3CB"/>
      </a:lt2>
      <a:accent1>
        <a:srgbClr val="E0001B"/>
      </a:accent1>
      <a:accent2>
        <a:srgbClr val="79FFAE"/>
      </a:accent2>
      <a:accent3>
        <a:srgbClr val="2DB3CB"/>
      </a:accent3>
      <a:accent4>
        <a:srgbClr val="E0001B"/>
      </a:accent4>
      <a:accent5>
        <a:srgbClr val="79FFAE"/>
      </a:accent5>
      <a:accent6>
        <a:srgbClr val="2DB3CB"/>
      </a:accent6>
      <a:hlink>
        <a:srgbClr val="E0001B"/>
      </a:hlink>
      <a:folHlink>
        <a:srgbClr val="79FFAE"/>
      </a:folHlink>
    </a:clrScheme>
    <a:fontScheme name="Zevensprong">
      <a:majorFont>
        <a:latin typeface="That's Font Folks!"/>
        <a:ea typeface=""/>
        <a:cs typeface=""/>
      </a:majorFont>
      <a:minorFont>
        <a:latin typeface="Caviar Dreams"/>
        <a:ea typeface=""/>
        <a:cs typeface="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2DB3CB"/>
      </a:lt2>
      <a:accent1>
        <a:srgbClr val="E0001B"/>
      </a:accent1>
      <a:accent2>
        <a:srgbClr val="79FFAE"/>
      </a:accent2>
      <a:accent3>
        <a:srgbClr val="2DB3CB"/>
      </a:accent3>
      <a:accent4>
        <a:srgbClr val="E0001B"/>
      </a:accent4>
      <a:accent5>
        <a:srgbClr val="79FFAE"/>
      </a:accent5>
      <a:accent6>
        <a:srgbClr val="2DB3CB"/>
      </a:accent6>
      <a:hlink>
        <a:srgbClr val="E0001B"/>
      </a:hlink>
      <a:folHlink>
        <a:srgbClr val="79FFAE"/>
      </a:folHlink>
    </a:clrScheme>
    <a:fontScheme name="Zevensprong">
      <a:majorFont>
        <a:latin typeface="That's Font Folks!"/>
        <a:ea typeface=""/>
        <a:cs typeface=""/>
      </a:majorFont>
      <a:minorFont>
        <a:latin typeface="Caviar Dreams"/>
        <a:ea typeface=""/>
        <a:cs typeface="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6_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2DB3CB"/>
      </a:lt2>
      <a:accent1>
        <a:srgbClr val="E0001B"/>
      </a:accent1>
      <a:accent2>
        <a:srgbClr val="79FFAE"/>
      </a:accent2>
      <a:accent3>
        <a:srgbClr val="2DB3CB"/>
      </a:accent3>
      <a:accent4>
        <a:srgbClr val="E0001B"/>
      </a:accent4>
      <a:accent5>
        <a:srgbClr val="79FFAE"/>
      </a:accent5>
      <a:accent6>
        <a:srgbClr val="2DB3CB"/>
      </a:accent6>
      <a:hlink>
        <a:srgbClr val="E0001B"/>
      </a:hlink>
      <a:folHlink>
        <a:srgbClr val="79FFAE"/>
      </a:folHlink>
    </a:clrScheme>
    <a:fontScheme name="Zevensprong">
      <a:majorFont>
        <a:latin typeface="That's Font Folks!"/>
        <a:ea typeface=""/>
        <a:cs typeface=""/>
      </a:majorFont>
      <a:minorFont>
        <a:latin typeface="Caviar Dreams"/>
        <a:ea typeface=""/>
        <a:cs typeface="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5_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2DB3CB"/>
      </a:lt2>
      <a:accent1>
        <a:srgbClr val="E0001B"/>
      </a:accent1>
      <a:accent2>
        <a:srgbClr val="79FFAE"/>
      </a:accent2>
      <a:accent3>
        <a:srgbClr val="2DB3CB"/>
      </a:accent3>
      <a:accent4>
        <a:srgbClr val="E0001B"/>
      </a:accent4>
      <a:accent5>
        <a:srgbClr val="79FFAE"/>
      </a:accent5>
      <a:accent6>
        <a:srgbClr val="2DB3CB"/>
      </a:accent6>
      <a:hlink>
        <a:srgbClr val="E0001B"/>
      </a:hlink>
      <a:folHlink>
        <a:srgbClr val="79FFAE"/>
      </a:folHlink>
    </a:clrScheme>
    <a:fontScheme name="Zevensprong">
      <a:majorFont>
        <a:latin typeface="That's Font Folks!"/>
        <a:ea typeface=""/>
        <a:cs typeface=""/>
      </a:majorFont>
      <a:minorFont>
        <a:latin typeface="Caviar Dreams"/>
        <a:ea typeface=""/>
        <a:cs typeface="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1_Office Theme">
  <a:themeElements>
    <a:clrScheme name="7sprong">
      <a:dk1>
        <a:srgbClr val="000000"/>
      </a:dk1>
      <a:lt1>
        <a:srgbClr val="FFFFFF"/>
      </a:lt1>
      <a:dk2>
        <a:srgbClr val="000000"/>
      </a:dk2>
      <a:lt2>
        <a:srgbClr val="2DB3CB"/>
      </a:lt2>
      <a:accent1>
        <a:srgbClr val="2DB3CB"/>
      </a:accent1>
      <a:accent2>
        <a:srgbClr val="E0001B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2077</Words>
  <Application>Microsoft Office PowerPoint</Application>
  <PresentationFormat>On-screen Show (4:3)</PresentationFormat>
  <Paragraphs>402</Paragraphs>
  <Slides>32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32</vt:i4>
      </vt:variant>
    </vt:vector>
  </HeadingPairs>
  <TitlesOfParts>
    <vt:vector size="48" baseType="lpstr">
      <vt:lpstr>Arial</vt:lpstr>
      <vt:lpstr>Wingdings</vt:lpstr>
      <vt:lpstr>ＭＳ Ｐゴシック</vt:lpstr>
      <vt:lpstr>msgothic</vt:lpstr>
      <vt:lpstr>Caviar Dreams</vt:lpstr>
      <vt:lpstr>Calibri</vt:lpstr>
      <vt:lpstr>That's Font Folks!</vt:lpstr>
      <vt:lpstr>Verdana</vt:lpstr>
      <vt:lpstr>7_Office Theme</vt:lpstr>
      <vt:lpstr>1_Custom Design</vt:lpstr>
      <vt:lpstr>2_Office Theme</vt:lpstr>
      <vt:lpstr>3_Office Theme</vt:lpstr>
      <vt:lpstr>4_Office Theme</vt:lpstr>
      <vt:lpstr>6_Office Theme</vt:lpstr>
      <vt:lpstr>5_Office Theme</vt:lpstr>
      <vt:lpstr>1_Office Theme</vt:lpstr>
      <vt:lpstr>Increasing  transparency   through  a multiverse 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 original  single  data  set</vt:lpstr>
      <vt:lpstr>PowerPoint Presentation</vt:lpstr>
      <vt:lpstr>PowerPoint Presentation</vt:lpstr>
      <vt:lpstr>other  reasonable data 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into   the  multiverse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deflating  the  multiverse </vt:lpstr>
      <vt:lpstr> a multiverse analysis </vt:lpstr>
      <vt:lpstr>conclusion</vt:lpstr>
      <vt:lpstr>references</vt:lpstr>
      <vt:lpstr>Increasing  transparency   through  a multiverse  analysis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2016-05-24T16:56:44Z</dcterms:created>
  <dcterms:modified xsi:type="dcterms:W3CDTF">2016-05-24T19:28:07Z</dcterms:modified>
</cp:coreProperties>
</file>

<file path=docProps/thumbnail.jpeg>
</file>